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273" r:id="rId4"/>
    <p:sldId id="274" r:id="rId5"/>
    <p:sldId id="275" r:id="rId6"/>
    <p:sldId id="276" r:id="rId7"/>
    <p:sldId id="277" r:id="rId8"/>
    <p:sldId id="278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298" r:id="rId18"/>
    <p:sldId id="284" r:id="rId19"/>
    <p:sldId id="299" r:id="rId20"/>
    <p:sldId id="300" r:id="rId21"/>
    <p:sldId id="301" r:id="rId22"/>
    <p:sldId id="286" r:id="rId23"/>
    <p:sldId id="302" r:id="rId24"/>
    <p:sldId id="303" r:id="rId25"/>
    <p:sldId id="304" r:id="rId26"/>
    <p:sldId id="285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288" r:id="rId42"/>
    <p:sldId id="320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4" autoAdjust="0"/>
  </p:normalViewPr>
  <p:slideViewPr>
    <p:cSldViewPr>
      <p:cViewPr varScale="1">
        <p:scale>
          <a:sx n="67" d="100"/>
          <a:sy n="67" d="100"/>
        </p:scale>
        <p:origin x="127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C26D0-DECA-4FA5-A6C4-9D8CCEC92668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5538"/>
            <a:ext cx="7772400" cy="2159000"/>
          </a:xfrm>
        </p:spPr>
        <p:txBody>
          <a:bodyPr/>
          <a:lstStyle/>
          <a:p>
            <a:r>
              <a:rPr lang="cs-CZ" b="1" dirty="0"/>
              <a:t>Ukázky aplikací matematiky</a:t>
            </a:r>
            <a:endParaRPr lang="en-US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720725"/>
          </a:xfrm>
        </p:spPr>
        <p:txBody>
          <a:bodyPr>
            <a:normAutofit/>
          </a:bodyPr>
          <a:lstStyle/>
          <a:p>
            <a:r>
              <a:rPr lang="en-US" dirty="0"/>
              <a:t>30.3.</a:t>
            </a:r>
            <a:r>
              <a:rPr lang="cs-CZ" dirty="0"/>
              <a:t>20</a:t>
            </a:r>
            <a:r>
              <a:rPr lang="en-US" dirty="0"/>
              <a:t>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/>
              <a:t>Narozeninový paradox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412776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Na první pohled se zdá, že velmi malá – v delším z měsíců je pouze 31 dní a možných poloh pravého rotoru je 26. 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50825" y="2420888"/>
            <a:ext cx="8353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To ale není správná úvaha pro náš problém. V říjnu je celkem </a:t>
            </a:r>
          </a:p>
          <a:p>
            <a:r>
              <a:rPr lang="cs-CZ" sz="2400" dirty="0"/>
              <a:t>                                        31 x 15 = 465 </a:t>
            </a:r>
          </a:p>
          <a:p>
            <a:r>
              <a:rPr lang="cs-CZ" sz="2400" b="1" dirty="0"/>
              <a:t>dvojic</a:t>
            </a:r>
            <a:r>
              <a:rPr lang="cs-CZ" sz="2400" dirty="0"/>
              <a:t> různých dní.</a:t>
            </a:r>
            <a:endParaRPr lang="en-US" sz="2400" dirty="0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50825" y="3861048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Pro každou dvojici různých dní je celkem 26 možných </a:t>
            </a:r>
            <a:r>
              <a:rPr lang="cs-CZ" sz="2400" b="1" dirty="0"/>
              <a:t>rozdílů</a:t>
            </a:r>
            <a:r>
              <a:rPr lang="cs-CZ" sz="2400" dirty="0"/>
              <a:t> poloh pravého rotoru.  Rozdíl  </a:t>
            </a:r>
            <a:r>
              <a:rPr lang="en-US" sz="2400" dirty="0"/>
              <a:t>0</a:t>
            </a:r>
            <a:r>
              <a:rPr lang="cs-CZ" sz="2400" dirty="0"/>
              <a:t>  znamená stejnou pozici pravého rotoru.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49411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Takže je aspoň 465/26 </a:t>
            </a:r>
            <a:r>
              <a:rPr lang="en-US" sz="2400" dirty="0"/>
              <a:t>&gt; 17 </a:t>
            </a:r>
            <a:r>
              <a:rPr lang="cs-CZ" sz="2400" dirty="0"/>
              <a:t> dvojic různých dní </a:t>
            </a:r>
            <a:r>
              <a:rPr lang="en-US" sz="2400" dirty="0"/>
              <a:t>se</a:t>
            </a:r>
            <a:r>
              <a:rPr lang="cs-CZ" sz="2400" dirty="0"/>
              <a:t> stejnou polohou pravého rotoru.</a:t>
            </a:r>
            <a:r>
              <a:rPr lang="en-US" sz="2400" dirty="0"/>
              <a:t> 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5949280"/>
            <a:ext cx="8100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 nich aspoň 80%, tj. aspoň 13 dvojic dní, je takových, že poloha </a:t>
            </a:r>
          </a:p>
          <a:p>
            <a:r>
              <a:rPr lang="cs-CZ" sz="2400" dirty="0"/>
              <a:t>pravého rotoru nevynutí změnu polohy prostředního rotoru. </a:t>
            </a:r>
          </a:p>
        </p:txBody>
      </p:sp>
    </p:spTree>
    <p:extLst>
      <p:ext uri="{BB962C8B-B14F-4D97-AF65-F5344CB8AC3E}">
        <p14:creationId xmlns:p14="http://schemas.microsoft.com/office/powerpoint/2010/main" val="38362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04452" grpId="0"/>
      <p:bldP spid="10445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/>
              <a:t>Jak takovou dvojici dní využít?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340768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V prvním dni permutace pro prvních šest písmen klíče zpráv byly 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3140968"/>
            <a:ext cx="8513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Ve druhém dni permutace pro prvních šest písmen klíče zpráv byly </a:t>
            </a:r>
            <a:endParaRPr lang="en-US" sz="2400" i="1" dirty="0">
              <a:latin typeface="Courier New" pitchFamily="49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8313" y="1844824"/>
            <a:ext cx="583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A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S,              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8313" y="2420888"/>
            <a:ext cx="6407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S, . . . . . .                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10800000" flipV="1">
            <a:off x="467545" y="3645024"/>
            <a:ext cx="5832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A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S,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7544" y="4221088"/>
            <a:ext cx="5832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S, . . . . .                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23528" y="4941168"/>
            <a:ext cx="244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Spočteme součiny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544522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A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A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 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S,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7544" y="6002124"/>
            <a:ext cx="6958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 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S, . . . . . 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069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/>
              <a:t>Pokračování výpočtu permutace </a:t>
            </a:r>
            <a:r>
              <a:rPr lang="cs-CZ" i="1" dirty="0"/>
              <a:t>H</a:t>
            </a:r>
            <a:r>
              <a:rPr lang="cs-CZ" dirty="0"/>
              <a:t> 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340768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Z první rovnice vyjádříme 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2607295"/>
            <a:ext cx="3943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 dosadíme do druhé rovnice:</a:t>
            </a:r>
            <a:endParaRPr lang="en-US" sz="2400" i="1" dirty="0">
              <a:latin typeface="Courier New" pitchFamily="49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8313" y="1844824"/>
            <a:ext cx="583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=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SA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A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               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19944" y="3212976"/>
            <a:ext cx="5612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SB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 =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 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3831431"/>
            <a:ext cx="1682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Dostaneme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4345940"/>
            <a:ext cx="84898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SB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 =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SA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A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 </a:t>
            </a:r>
          </a:p>
          <a:p>
            <a:r>
              <a:rPr lang="cs-CZ" sz="2800" i="1" dirty="0">
                <a:latin typeface="Times New Roman" pitchFamily="18" charset="0"/>
              </a:rPr>
              <a:t>   </a:t>
            </a:r>
            <a:r>
              <a:rPr lang="en-US" sz="2800" i="1" dirty="0">
                <a:latin typeface="Times New Roman" pitchFamily="18" charset="0"/>
              </a:rPr>
              <a:t>=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</a:t>
            </a:r>
            <a:r>
              <a:rPr lang="en-US" sz="2800" baseline="30000" dirty="0">
                <a:latin typeface="Times New Roman" pitchFamily="18" charset="0"/>
              </a:rPr>
              <a:t>1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</a:t>
            </a:r>
            <a:r>
              <a:rPr lang="en-US" sz="2800" baseline="30000" dirty="0"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SA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A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 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23528" y="5415607"/>
            <a:ext cx="818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Odtud spočteme všechny možnosti (obvykle několik desítek) pro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627784" y="6002124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5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6" grpId="0"/>
      <p:bldP spid="7" grpId="0"/>
      <p:bldP spid="14" grpId="0"/>
      <p:bldP spid="15" grpId="0"/>
      <p:bldP spid="16" grpId="0"/>
      <p:bldP spid="1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cs-CZ" dirty="0"/>
              <a:t>2. pokračování výpočtu permutace </a:t>
            </a:r>
            <a:r>
              <a:rPr lang="cs-CZ" i="1" dirty="0"/>
              <a:t>H</a:t>
            </a:r>
            <a:r>
              <a:rPr lang="cs-CZ" dirty="0"/>
              <a:t> 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268760"/>
            <a:ext cx="8424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Z rovnice pro  </a:t>
            </a:r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400" i="1" baseline="-25000" dirty="0">
                <a:latin typeface="Times New Roman" pitchFamily="18" charset="0"/>
              </a:rPr>
              <a:t> </a:t>
            </a:r>
            <a:r>
              <a:rPr lang="cs-CZ" sz="2400" dirty="0"/>
              <a:t> vypočteme analogicky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19944" y="1897668"/>
            <a:ext cx="552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latin typeface="Times New Roman" pitchFamily="18" charset="0"/>
              </a:rPr>
              <a:t> =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SB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23528" y="3831431"/>
            <a:ext cx="1682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Dostaneme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4345940"/>
            <a:ext cx="86405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SC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C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 =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</a:t>
            </a:r>
            <a:r>
              <a:rPr lang="en-US" sz="2800" baseline="30000" dirty="0">
                <a:latin typeface="Times New Roman" pitchFamily="18" charset="0"/>
              </a:rPr>
              <a:t>3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SB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baseline="30000" dirty="0">
                <a:latin typeface="Times New Roman" pitchFamily="18" charset="0"/>
              </a:rPr>
              <a:t>3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 </a:t>
            </a:r>
          </a:p>
          <a:p>
            <a:r>
              <a:rPr lang="cs-CZ" sz="2800" i="1" dirty="0">
                <a:latin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</a:rPr>
              <a:t>=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</a:t>
            </a:r>
            <a:r>
              <a:rPr lang="en-US" sz="2800" baseline="30000" dirty="0">
                <a:latin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</a:t>
            </a:r>
            <a:r>
              <a:rPr lang="en-US" sz="2800" baseline="30000" dirty="0"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SA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A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</a:t>
            </a:r>
            <a:r>
              <a:rPr lang="en-US" sz="2800" baseline="30000" dirty="0">
                <a:latin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 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75928" y="5415607"/>
            <a:ext cx="5690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Odtud opět spočteme všechny možnosti pro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483768" y="6021288"/>
            <a:ext cx="3671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7544" y="3068960"/>
            <a:ext cx="629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SC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C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 =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-3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PP</a:t>
            </a:r>
            <a:r>
              <a:rPr lang="en-US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</a:t>
            </a:r>
            <a:r>
              <a:rPr lang="en-US" sz="2800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</a:t>
            </a:r>
            <a:r>
              <a:rPr lang="en-US" sz="2800" baseline="30000" dirty="0"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3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2564904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 dosadíme do</a:t>
            </a:r>
            <a:endParaRPr lang="en-US" sz="2400" i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9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5" grpId="0"/>
      <p:bldP spid="16" grpId="0"/>
      <p:bldP spid="17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cs-CZ" dirty="0"/>
              <a:t>3. pokračování výpočtu permutace </a:t>
            </a:r>
            <a:r>
              <a:rPr lang="cs-CZ" i="1" dirty="0"/>
              <a:t>H</a:t>
            </a:r>
            <a:r>
              <a:rPr lang="cs-CZ" dirty="0"/>
              <a:t> 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340768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Zcela analogicky z rovnic pro  </a:t>
            </a:r>
            <a:r>
              <a:rPr lang="cs-CZ" sz="2400" i="1" dirty="0">
                <a:latin typeface="Times New Roman" pitchFamily="18" charset="0"/>
              </a:rPr>
              <a:t>C</a:t>
            </a:r>
            <a:r>
              <a:rPr lang="cs-CZ" sz="2400" i="1" baseline="-25000" dirty="0">
                <a:latin typeface="Times New Roman" pitchFamily="18" charset="0"/>
              </a:rPr>
              <a:t>1</a:t>
            </a:r>
            <a:r>
              <a:rPr lang="cs-CZ" sz="2400" i="1" dirty="0">
                <a:latin typeface="Times New Roman" pitchFamily="18" charset="0"/>
              </a:rPr>
              <a:t>C</a:t>
            </a:r>
            <a:r>
              <a:rPr lang="cs-CZ" sz="2400" i="1" baseline="-25000" dirty="0">
                <a:latin typeface="Times New Roman" pitchFamily="18" charset="0"/>
              </a:rPr>
              <a:t>2</a:t>
            </a:r>
            <a:r>
              <a:rPr lang="cs-CZ" sz="2400" i="1" dirty="0">
                <a:latin typeface="Times New Roman" pitchFamily="18" charset="0"/>
              </a:rPr>
              <a:t>,</a:t>
            </a:r>
            <a:r>
              <a:rPr lang="cs-CZ" sz="2400" i="1" baseline="-25000" dirty="0">
                <a:latin typeface="Times New Roman" pitchFamily="18" charset="0"/>
              </a:rPr>
              <a:t>  </a:t>
            </a:r>
            <a:r>
              <a:rPr lang="cs-CZ" sz="2400" i="1" dirty="0">
                <a:latin typeface="Times New Roman" pitchFamily="18" charset="0"/>
              </a:rPr>
              <a:t>D</a:t>
            </a:r>
            <a:r>
              <a:rPr lang="cs-CZ" sz="2400" i="1" baseline="-25000" dirty="0">
                <a:latin typeface="Times New Roman" pitchFamily="18" charset="0"/>
              </a:rPr>
              <a:t>1</a:t>
            </a:r>
            <a:r>
              <a:rPr lang="cs-CZ" sz="2400" i="1" dirty="0">
                <a:latin typeface="Times New Roman" pitchFamily="18" charset="0"/>
              </a:rPr>
              <a:t>D</a:t>
            </a:r>
            <a:r>
              <a:rPr lang="cs-CZ" sz="2400" i="1" baseline="-25000" dirty="0">
                <a:latin typeface="Times New Roman" pitchFamily="18" charset="0"/>
              </a:rPr>
              <a:t>2</a:t>
            </a:r>
            <a:r>
              <a:rPr lang="cs-CZ" sz="2400" i="1" dirty="0">
                <a:latin typeface="Times New Roman" pitchFamily="18" charset="0"/>
              </a:rPr>
              <a:t>,  E</a:t>
            </a:r>
            <a:r>
              <a:rPr lang="cs-CZ" sz="2400" i="1" baseline="-25000" dirty="0">
                <a:latin typeface="Times New Roman" pitchFamily="18" charset="0"/>
              </a:rPr>
              <a:t>1</a:t>
            </a:r>
            <a:r>
              <a:rPr lang="cs-CZ" sz="2400" i="1" dirty="0">
                <a:latin typeface="Times New Roman" pitchFamily="18" charset="0"/>
              </a:rPr>
              <a:t>E</a:t>
            </a:r>
            <a:r>
              <a:rPr lang="cs-CZ" sz="2400" i="1" baseline="-25000" dirty="0">
                <a:latin typeface="Times New Roman" pitchFamily="18" charset="0"/>
              </a:rPr>
              <a:t>2</a:t>
            </a:r>
            <a:r>
              <a:rPr lang="cs-CZ" sz="2400" i="1" dirty="0">
                <a:latin typeface="Times New Roman" pitchFamily="18" charset="0"/>
              </a:rPr>
              <a:t>  </a:t>
            </a:r>
            <a:r>
              <a:rPr lang="cs-CZ" sz="2400" dirty="0">
                <a:latin typeface="+mj-lt"/>
              </a:rPr>
              <a:t>a</a:t>
            </a:r>
            <a:r>
              <a:rPr lang="cs-CZ" sz="2400" i="1" baseline="-25000" dirty="0">
                <a:latin typeface="Times New Roman" pitchFamily="18" charset="0"/>
              </a:rPr>
              <a:t>   </a:t>
            </a:r>
            <a:r>
              <a:rPr lang="cs-CZ" sz="2400" i="1" dirty="0">
                <a:latin typeface="Times New Roman" pitchFamily="18" charset="0"/>
              </a:rPr>
              <a:t>F</a:t>
            </a:r>
            <a:r>
              <a:rPr lang="cs-CZ" sz="2400" i="1" baseline="-25000" dirty="0">
                <a:latin typeface="Times New Roman" pitchFamily="18" charset="0"/>
              </a:rPr>
              <a:t>1</a:t>
            </a:r>
            <a:r>
              <a:rPr lang="cs-CZ" sz="2400" i="1" dirty="0">
                <a:latin typeface="Times New Roman" pitchFamily="18" charset="0"/>
              </a:rPr>
              <a:t>F</a:t>
            </a:r>
            <a:r>
              <a:rPr lang="cs-CZ" sz="2400" i="1" baseline="-25000" dirty="0">
                <a:latin typeface="Times New Roman" pitchFamily="18" charset="0"/>
              </a:rPr>
              <a:t>2  </a:t>
            </a:r>
            <a:r>
              <a:rPr lang="cs-CZ" sz="2400" dirty="0"/>
              <a:t>vypočteme  vždy několik desítek možností pro permutace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1520" y="2348880"/>
            <a:ext cx="3552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-3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3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13" name="Obdélník 12"/>
          <p:cNvSpPr/>
          <p:nvPr/>
        </p:nvSpPr>
        <p:spPr>
          <a:xfrm>
            <a:off x="324738" y="2905780"/>
            <a:ext cx="365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-4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4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18" name="Obdélník 17"/>
          <p:cNvSpPr/>
          <p:nvPr/>
        </p:nvSpPr>
        <p:spPr>
          <a:xfrm>
            <a:off x="251520" y="3481844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-5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5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95536" y="429309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Nyní zvolíme jednu z možností  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2400" dirty="0"/>
              <a:t>  pro </a:t>
            </a:r>
            <a:r>
              <a:rPr lang="en-US" sz="2400" i="1" dirty="0">
                <a:latin typeface="Times New Roman" pitchFamily="18" charset="0"/>
              </a:rPr>
              <a:t>( 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baseline="30000" dirty="0">
                <a:latin typeface="Times New Roman" pitchFamily="18" charset="0"/>
              </a:rPr>
              <a:t>-1 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en-US" sz="2400" i="1" dirty="0">
                <a:latin typeface="Times New Roman" pitchFamily="18" charset="0"/>
              </a:rPr>
              <a:t>(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400" i="1" dirty="0">
                <a:latin typeface="Times New Roman" pitchFamily="18" charset="0"/>
              </a:rPr>
              <a:t>)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67544" y="4839543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jednu z možností  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dirty="0"/>
              <a:t>  pro </a:t>
            </a:r>
            <a:r>
              <a:rPr lang="en-US" sz="2400" i="1" dirty="0">
                <a:latin typeface="Times New Roman" pitchFamily="18" charset="0"/>
              </a:rPr>
              <a:t>( 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-2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baseline="30000" dirty="0">
                <a:latin typeface="Times New Roman" pitchFamily="18" charset="0"/>
              </a:rPr>
              <a:t>-1 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en-US" sz="2400" i="1" dirty="0">
                <a:latin typeface="Times New Roman" pitchFamily="18" charset="0"/>
              </a:rPr>
              <a:t>(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2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cs-CZ" sz="2400" i="1" dirty="0">
                <a:latin typeface="Times New Roman" pitchFamily="18" charset="0"/>
              </a:rPr>
              <a:t>,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67544" y="5373216"/>
            <a:ext cx="806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2400" dirty="0"/>
              <a:t>  pro </a:t>
            </a:r>
            <a:r>
              <a:rPr lang="en-US" sz="2400" i="1" dirty="0">
                <a:latin typeface="Times New Roman" pitchFamily="18" charset="0"/>
              </a:rPr>
              <a:t>( 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-3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baseline="30000" dirty="0">
                <a:latin typeface="Times New Roman" pitchFamily="18" charset="0"/>
              </a:rPr>
              <a:t>-1 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en-US" sz="2400" i="1" dirty="0">
                <a:latin typeface="Times New Roman" pitchFamily="18" charset="0"/>
              </a:rPr>
              <a:t>(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3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cs-CZ" sz="2400" i="1" dirty="0">
                <a:latin typeface="Times New Roman" pitchFamily="18" charset="0"/>
              </a:rPr>
              <a:t>,   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2400" dirty="0"/>
              <a:t>  pro </a:t>
            </a:r>
            <a:r>
              <a:rPr lang="en-US" sz="2400" i="1" dirty="0">
                <a:latin typeface="Times New Roman" pitchFamily="18" charset="0"/>
              </a:rPr>
              <a:t>( 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-4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baseline="30000" dirty="0">
                <a:latin typeface="Times New Roman" pitchFamily="18" charset="0"/>
              </a:rPr>
              <a:t>-1 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en-US" sz="2400" i="1" dirty="0">
                <a:latin typeface="Times New Roman" pitchFamily="18" charset="0"/>
              </a:rPr>
              <a:t>(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4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400" i="1" dirty="0">
                <a:latin typeface="Times New Roman" pitchFamily="18" charset="0"/>
              </a:rPr>
              <a:t>)</a:t>
            </a:r>
            <a:endParaRPr lang="cs-CZ" sz="2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67544" y="5949280"/>
            <a:ext cx="420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cs typeface="Times New Roman" pitchFamily="18" charset="0"/>
              </a:rPr>
              <a:t>a  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2400" dirty="0"/>
              <a:t>  pro </a:t>
            </a:r>
            <a:r>
              <a:rPr lang="en-US" sz="2400" i="1" dirty="0">
                <a:latin typeface="Times New Roman" pitchFamily="18" charset="0"/>
              </a:rPr>
              <a:t>( 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-5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baseline="30000" dirty="0">
                <a:latin typeface="Times New Roman" pitchFamily="18" charset="0"/>
              </a:rPr>
              <a:t>-1 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en-US" sz="2400" i="1" dirty="0">
                <a:latin typeface="Times New Roman" pitchFamily="18" charset="0"/>
              </a:rPr>
              <a:t>(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5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400" i="1" dirty="0">
                <a:latin typeface="Times New Roman" pitchFamily="18" charset="0"/>
              </a:rPr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127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9" grpId="0"/>
      <p:bldP spid="13" grpId="0"/>
      <p:bldP spid="18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cs-CZ" dirty="0"/>
              <a:t>4. pokračování výpočtu permutace </a:t>
            </a:r>
            <a:r>
              <a:rPr lang="cs-CZ" i="1" dirty="0"/>
              <a:t>H</a:t>
            </a:r>
            <a:r>
              <a:rPr lang="cs-CZ" dirty="0"/>
              <a:t> 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196752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Dostaneme tak soustavu rovnic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3258" y="1772816"/>
            <a:ext cx="44907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</a:t>
            </a:r>
            <a:r>
              <a:rPr lang="cs-CZ" sz="2800" dirty="0"/>
              <a:t> </a:t>
            </a:r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,</a:t>
            </a:r>
          </a:p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</a:t>
            </a:r>
            <a:r>
              <a:rPr lang="cs-CZ" sz="2800" dirty="0"/>
              <a:t> </a:t>
            </a:r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,</a:t>
            </a:r>
          </a:p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</a:t>
            </a:r>
            <a:r>
              <a:rPr lang="cs-CZ" sz="2800" dirty="0"/>
              <a:t> </a:t>
            </a:r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-3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3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,</a:t>
            </a:r>
          </a:p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</a:t>
            </a:r>
            <a:r>
              <a:rPr lang="cs-CZ" sz="2800" dirty="0"/>
              <a:t> </a:t>
            </a:r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-4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4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,</a:t>
            </a:r>
          </a:p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</a:t>
            </a:r>
            <a:r>
              <a:rPr lang="cs-CZ" sz="2800" dirty="0"/>
              <a:t> </a:t>
            </a:r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-5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5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, 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4149080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kterou  vyřešíme stejně jako soustavu na slajdu  Okamžik pravdy.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23528" y="4797152"/>
            <a:ext cx="6195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 první rovnice vyjádříme společnou střední část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5536" y="5354052"/>
            <a:ext cx="7588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 =</a:t>
            </a:r>
            <a:r>
              <a:rPr lang="en-US" sz="2800" i="1" dirty="0">
                <a:latin typeface="Times New Roman" pitchFamily="18" charset="0"/>
              </a:rPr>
              <a:t> 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U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       </a:t>
            </a:r>
            <a:r>
              <a:rPr lang="cs-CZ" sz="2400" dirty="0">
                <a:latin typeface="+mj-lt"/>
              </a:rPr>
              <a:t>a dosadíme ji do druhé: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95536" y="6021288"/>
            <a:ext cx="8149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800" dirty="0"/>
              <a:t> = </a:t>
            </a:r>
            <a:r>
              <a:rPr lang="cs-CZ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en-US" sz="2800" i="1" dirty="0">
                <a:latin typeface="Times New Roman" pitchFamily="18" charset="0"/>
              </a:rPr>
              <a:t>)(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U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en-US" sz="2800" i="1" dirty="0">
                <a:latin typeface="Times New Roman" pitchFamily="18" charset="0"/>
              </a:rPr>
              <a:t>)(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U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436096" y="2348880"/>
            <a:ext cx="3162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se známými (zvolenými)</a:t>
            </a:r>
          </a:p>
          <a:p>
            <a:r>
              <a:rPr lang="cs-CZ" sz="2400" dirty="0"/>
              <a:t>levými stranami,</a:t>
            </a:r>
          </a:p>
        </p:txBody>
      </p:sp>
    </p:spTree>
    <p:extLst>
      <p:ext uri="{BB962C8B-B14F-4D97-AF65-F5344CB8AC3E}">
        <p14:creationId xmlns:p14="http://schemas.microsoft.com/office/powerpoint/2010/main" val="369265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1" grpId="0"/>
      <p:bldP spid="12" grpId="0"/>
      <p:bldP spid="14" grpId="0"/>
      <p:bldP spid="15" grpId="0"/>
      <p:bldP spid="17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cs-CZ" dirty="0"/>
              <a:t>Dokončení výpočtu permutace </a:t>
            </a:r>
            <a:r>
              <a:rPr lang="cs-CZ" i="1" dirty="0"/>
              <a:t>H</a:t>
            </a:r>
            <a:r>
              <a:rPr lang="cs-CZ" dirty="0"/>
              <a:t> 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196752"/>
            <a:ext cx="8424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Z poslední rovnice     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 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U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400" dirty="0"/>
              <a:t>  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3528" y="1916832"/>
            <a:ext cx="845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najdeme všechny možnosti pro permutaci   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dirty="0"/>
              <a:t> 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23529" y="4077072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Najdeme-li společné řešení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dirty="0"/>
              <a:t>  všech čtyř rovnic, které je cyklus </a:t>
            </a:r>
          </a:p>
          <a:p>
            <a:r>
              <a:rPr lang="cs-CZ" sz="2400" dirty="0"/>
              <a:t>délky 26,dostaneme z něho celkem 26 možností pro permutaci  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dirty="0"/>
              <a:t> 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23528" y="5301208"/>
            <a:ext cx="7861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+mj-lt"/>
              </a:rPr>
              <a:t>Pak zvolíme jinou sadu možností pro permutace </a:t>
            </a:r>
            <a:r>
              <a:rPr lang="cs-CZ" sz="2400" i="1" dirty="0">
                <a:latin typeface="Times New Roman" pitchFamily="18" charset="0"/>
              </a:rPr>
              <a:t>U, V, W, X, Y </a:t>
            </a:r>
          </a:p>
          <a:p>
            <a:r>
              <a:rPr lang="cs-CZ" sz="2400" dirty="0">
                <a:latin typeface="+mj-lt"/>
              </a:rPr>
              <a:t>a celý postup opakujeme.</a:t>
            </a:r>
            <a:endParaRPr lang="cs-CZ" sz="2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3528" y="2708920"/>
            <a:ext cx="84248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Podobně odvodíme rovnice    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 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V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,</a:t>
            </a:r>
          </a:p>
          <a:p>
            <a:r>
              <a:rPr lang="cs-CZ" sz="2800" i="1" dirty="0">
                <a:latin typeface="Times New Roman" pitchFamily="18" charset="0"/>
              </a:rPr>
              <a:t>                                          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 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W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,</a:t>
            </a:r>
          </a:p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                                           Y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 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X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.</a:t>
            </a:r>
            <a:endParaRPr lang="en-US" sz="2800" i="1" dirty="0">
              <a:latin typeface="Courier New" pitchFamily="49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3528" y="616530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M. </a:t>
            </a:r>
            <a:r>
              <a:rPr lang="cs-CZ" sz="2400" dirty="0" err="1"/>
              <a:t>Rejewski</a:t>
            </a:r>
            <a:r>
              <a:rPr lang="cs-CZ" sz="2400" dirty="0"/>
              <a:t> odhadl, že by mu výpočet 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cs-CZ" sz="2400" dirty="0"/>
              <a:t> trval nejméně 3 měsíce.</a:t>
            </a:r>
          </a:p>
        </p:txBody>
      </p:sp>
    </p:spTree>
    <p:extLst>
      <p:ext uri="{BB962C8B-B14F-4D97-AF65-F5344CB8AC3E}">
        <p14:creationId xmlns:p14="http://schemas.microsoft.com/office/powerpoint/2010/main" val="36294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2" grpId="0"/>
      <p:bldP spid="14" grpId="0"/>
      <p:bldP spid="15" grpId="0"/>
      <p:bldP spid="10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cs-CZ" dirty="0"/>
              <a:t>Neustálé změny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484784"/>
            <a:ext cx="7189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Během třicátých let byl přístroj Enigma stále upravován.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2132856"/>
            <a:ext cx="815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Například byl vyměněn původní reflektor za nový dne 2.11.1937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1600" y="2780928"/>
            <a:ext cx="7460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Zpráva o termínu výměny reflektoru ovšem byla rozeslána </a:t>
            </a:r>
          </a:p>
          <a:p>
            <a:r>
              <a:rPr lang="cs-CZ" sz="2400" dirty="0"/>
              <a:t>zašifrovaně s původním rotorem.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3789040"/>
            <a:ext cx="8406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Takže hned první den po výměně </a:t>
            </a:r>
            <a:r>
              <a:rPr lang="cs-CZ" sz="2400" dirty="0" err="1"/>
              <a:t>Rejewski</a:t>
            </a:r>
            <a:r>
              <a:rPr lang="cs-CZ" sz="2400" dirty="0"/>
              <a:t> dokázal spočítat </a:t>
            </a:r>
          </a:p>
          <a:p>
            <a:r>
              <a:rPr lang="cs-CZ" sz="2400" dirty="0"/>
              <a:t>propojení v novém reflektoru. Dosavadní </a:t>
            </a:r>
            <a:r>
              <a:rPr lang="en-US" sz="2400" dirty="0"/>
              <a:t>k</a:t>
            </a:r>
            <a:r>
              <a:rPr lang="cs-CZ" sz="2400" dirty="0" err="1"/>
              <a:t>atalog</a:t>
            </a:r>
            <a:r>
              <a:rPr lang="cs-CZ" sz="2400" dirty="0"/>
              <a:t> ale byl k ničemu.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3528" y="4725144"/>
            <a:ext cx="8482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Dne  15.10 1938 byl změněn protokol a 15.12.1938 byly přidány </a:t>
            </a:r>
          </a:p>
          <a:p>
            <a:r>
              <a:rPr lang="cs-CZ" sz="2400" dirty="0"/>
              <a:t>dva nové rotory.</a:t>
            </a:r>
            <a:endParaRPr lang="en-US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5703639"/>
            <a:ext cx="869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 jedné síti byly přidány nové rotory, ale zachován původní protokol.</a:t>
            </a:r>
            <a:endParaRPr lang="en-US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6279703"/>
            <a:ext cx="8750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Díky této síti se podařilo rychle spočítat propojení v nových rotorech.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/>
              <a:t>Změna protokolu</a:t>
            </a:r>
            <a:endParaRPr lang="en-US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340768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/>
              <a:t>Zásadní byla změna protokolu předávání informace o klíči pro konkrétní zprávu dne 15. října 1938 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50825" y="2348880"/>
            <a:ext cx="8353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/>
              <a:t>Tato informace byla nově předávána pomocí 9 písmen, např.</a:t>
            </a:r>
          </a:p>
          <a:p>
            <a:endParaRPr lang="cs-CZ" sz="2400" dirty="0"/>
          </a:p>
          <a:p>
            <a:r>
              <a:rPr lang="cs-CZ" sz="2400" dirty="0"/>
              <a:t>                                              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SAV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pux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ptm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50825" y="3789040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/>
              <a:t>První trojice písmen byla nezašifrovaná informace o poloze rotorů, tj. o základním nastavení pro šifrování klíče pro zprávu.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0643" y="5013176"/>
            <a:ext cx="8557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Šifrant si pak zvolil náhodně trojici písmen a tu zašifroval </a:t>
            </a:r>
          </a:p>
          <a:p>
            <a:r>
              <a:rPr lang="cs-CZ" sz="2400" dirty="0"/>
              <a:t>dvakrát pomocí nastavení daného denním klíčem a polohou rotorů </a:t>
            </a:r>
          </a:p>
          <a:p>
            <a:r>
              <a:rPr lang="cs-CZ" sz="2400" dirty="0"/>
              <a:t>danou první trojicí písmen.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76693" y="6309320"/>
            <a:ext cx="6272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Katalogy charakteristik byly nadále nepoužitelné.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04452" grpId="0"/>
      <p:bldP spid="10445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Slabina nového protokolu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41277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Také nový protokol mnohé prozrazoval.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2363396"/>
            <a:ext cx="75496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Představme si, že byly během dne odposlechnuty tři zprávy</a:t>
            </a:r>
          </a:p>
          <a:p>
            <a:r>
              <a:rPr lang="cs-CZ" sz="2400" dirty="0"/>
              <a:t>                                 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RTJ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ah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ik</a:t>
            </a:r>
            <a:endParaRPr lang="cs-CZ" sz="2400" dirty="0"/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             HPN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ra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kt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endParaRPr lang="cs-CZ" sz="2400" b="1" dirty="0"/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             DQY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m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r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4149080"/>
            <a:ext cx="8302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Podstatné je pouze to, že se jedno a totéž písmeno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/>
              <a:t>  vyskytuje</a:t>
            </a:r>
          </a:p>
          <a:p>
            <a:r>
              <a:rPr lang="cs-CZ" sz="2400" dirty="0"/>
              <a:t>jednou na prvním a čtvrtém místě šifrovaného klíče zprávy, </a:t>
            </a:r>
          </a:p>
          <a:p>
            <a:r>
              <a:rPr lang="cs-CZ" sz="2400" dirty="0"/>
              <a:t>V jiné zprávě na druhém a pátém místě a v další zprávě na třetím </a:t>
            </a:r>
          </a:p>
          <a:p>
            <a:r>
              <a:rPr lang="cs-CZ" sz="2400" dirty="0"/>
              <a:t>a šestém místě.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2977" y="5877272"/>
            <a:ext cx="7310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 další důležitý předpoklad je, že písmeno 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cs-CZ" sz="2400" dirty="0"/>
              <a:t> není s ničím </a:t>
            </a:r>
          </a:p>
          <a:p>
            <a:r>
              <a:rPr lang="cs-CZ" sz="2400" dirty="0"/>
              <a:t>propojené v propojovací desce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Dynamický model</a:t>
            </a:r>
            <a:endParaRPr lang="en-US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00213"/>
            <a:ext cx="3133725" cy="2771775"/>
          </a:xfrm>
          <a:prstGeom prst="rect">
            <a:avLst/>
          </a:prstGeom>
          <a:noFill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588" y="1700213"/>
            <a:ext cx="180975" cy="2752725"/>
          </a:xfrm>
          <a:prstGeom prst="rect">
            <a:avLst/>
          </a:prstGeom>
          <a:noFill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7863" y="1700213"/>
            <a:ext cx="647700" cy="2774950"/>
          </a:xfrm>
          <a:prstGeom prst="rect">
            <a:avLst/>
          </a:prstGeom>
          <a:noFill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5563" y="1712913"/>
            <a:ext cx="171450" cy="2724150"/>
          </a:xfrm>
          <a:prstGeom prst="rect">
            <a:avLst/>
          </a:prstGeom>
          <a:noFill/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5425" y="1700213"/>
            <a:ext cx="1828800" cy="276225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94188" y="1798638"/>
            <a:ext cx="209550" cy="2540000"/>
            <a:chOff x="5012" y="2278"/>
            <a:chExt cx="132" cy="1600"/>
          </a:xfrm>
        </p:grpSpPr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>
              <a:off x="5024" y="2278"/>
              <a:ext cx="112" cy="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>
              <a:off x="5024" y="2342"/>
              <a:ext cx="112" cy="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>
              <a:off x="5012" y="2404"/>
              <a:ext cx="124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5024" y="2470"/>
              <a:ext cx="112" cy="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>
              <a:off x="5024" y="2534"/>
              <a:ext cx="112" cy="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>
              <a:off x="5024" y="2606"/>
              <a:ext cx="112" cy="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5016" y="2662"/>
              <a:ext cx="120" cy="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>
              <a:off x="5024" y="2734"/>
              <a:ext cx="112" cy="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5016" y="2798"/>
              <a:ext cx="120" cy="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30" name="Line 18"/>
            <p:cNvSpPr>
              <a:spLocks noChangeShapeType="1"/>
            </p:cNvSpPr>
            <p:nvPr/>
          </p:nvSpPr>
          <p:spPr bwMode="auto">
            <a:xfrm>
              <a:off x="5012" y="2857"/>
              <a:ext cx="124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31" name="Line 19"/>
            <p:cNvSpPr>
              <a:spLocks noChangeShapeType="1"/>
            </p:cNvSpPr>
            <p:nvPr/>
          </p:nvSpPr>
          <p:spPr bwMode="auto">
            <a:xfrm>
              <a:off x="5012" y="2926"/>
              <a:ext cx="124" cy="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32" name="Line 20"/>
            <p:cNvSpPr>
              <a:spLocks noChangeShapeType="1"/>
            </p:cNvSpPr>
            <p:nvPr/>
          </p:nvSpPr>
          <p:spPr bwMode="auto">
            <a:xfrm>
              <a:off x="5024" y="2990"/>
              <a:ext cx="108" cy="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33" name="Line 21"/>
            <p:cNvSpPr>
              <a:spLocks noChangeShapeType="1"/>
            </p:cNvSpPr>
            <p:nvPr/>
          </p:nvSpPr>
          <p:spPr bwMode="auto">
            <a:xfrm>
              <a:off x="5012" y="3047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34" name="Line 22"/>
            <p:cNvSpPr>
              <a:spLocks noChangeShapeType="1"/>
            </p:cNvSpPr>
            <p:nvPr/>
          </p:nvSpPr>
          <p:spPr bwMode="auto">
            <a:xfrm>
              <a:off x="5020" y="3113"/>
              <a:ext cx="116" cy="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35" name="Line 23"/>
            <p:cNvSpPr>
              <a:spLocks noChangeShapeType="1"/>
            </p:cNvSpPr>
            <p:nvPr/>
          </p:nvSpPr>
          <p:spPr bwMode="auto">
            <a:xfrm>
              <a:off x="5012" y="3175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36" name="Line 24"/>
            <p:cNvSpPr>
              <a:spLocks noChangeShapeType="1"/>
            </p:cNvSpPr>
            <p:nvPr/>
          </p:nvSpPr>
          <p:spPr bwMode="auto">
            <a:xfrm>
              <a:off x="5012" y="3236"/>
              <a:ext cx="124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37" name="Line 25"/>
            <p:cNvSpPr>
              <a:spLocks noChangeShapeType="1"/>
            </p:cNvSpPr>
            <p:nvPr/>
          </p:nvSpPr>
          <p:spPr bwMode="auto">
            <a:xfrm>
              <a:off x="5012" y="3303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38" name="Line 26"/>
            <p:cNvSpPr>
              <a:spLocks noChangeShapeType="1"/>
            </p:cNvSpPr>
            <p:nvPr/>
          </p:nvSpPr>
          <p:spPr bwMode="auto">
            <a:xfrm>
              <a:off x="5012" y="3364"/>
              <a:ext cx="124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39" name="Line 27"/>
            <p:cNvSpPr>
              <a:spLocks noChangeShapeType="1"/>
            </p:cNvSpPr>
            <p:nvPr/>
          </p:nvSpPr>
          <p:spPr bwMode="auto">
            <a:xfrm>
              <a:off x="5012" y="3431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40" name="Line 28"/>
            <p:cNvSpPr>
              <a:spLocks noChangeShapeType="1"/>
            </p:cNvSpPr>
            <p:nvPr/>
          </p:nvSpPr>
          <p:spPr bwMode="auto">
            <a:xfrm>
              <a:off x="5012" y="3500"/>
              <a:ext cx="124" cy="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41" name="Line 29"/>
            <p:cNvSpPr>
              <a:spLocks noChangeShapeType="1"/>
            </p:cNvSpPr>
            <p:nvPr/>
          </p:nvSpPr>
          <p:spPr bwMode="auto">
            <a:xfrm>
              <a:off x="5020" y="3567"/>
              <a:ext cx="116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42" name="Line 30"/>
            <p:cNvSpPr>
              <a:spLocks noChangeShapeType="1"/>
            </p:cNvSpPr>
            <p:nvPr/>
          </p:nvSpPr>
          <p:spPr bwMode="auto">
            <a:xfrm>
              <a:off x="5024" y="3630"/>
              <a:ext cx="120" cy="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43" name="Line 31"/>
            <p:cNvSpPr>
              <a:spLocks noChangeShapeType="1"/>
            </p:cNvSpPr>
            <p:nvPr/>
          </p:nvSpPr>
          <p:spPr bwMode="auto">
            <a:xfrm>
              <a:off x="5012" y="3682"/>
              <a:ext cx="124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44" name="Line 32"/>
            <p:cNvSpPr>
              <a:spLocks noChangeShapeType="1"/>
            </p:cNvSpPr>
            <p:nvPr/>
          </p:nvSpPr>
          <p:spPr bwMode="auto">
            <a:xfrm>
              <a:off x="5016" y="3750"/>
              <a:ext cx="120" cy="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45" name="Line 33"/>
            <p:cNvSpPr>
              <a:spLocks noChangeShapeType="1"/>
            </p:cNvSpPr>
            <p:nvPr/>
          </p:nvSpPr>
          <p:spPr bwMode="auto">
            <a:xfrm>
              <a:off x="5032" y="3830"/>
              <a:ext cx="104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46" name="Line 34"/>
            <p:cNvSpPr>
              <a:spLocks noChangeShapeType="1"/>
            </p:cNvSpPr>
            <p:nvPr/>
          </p:nvSpPr>
          <p:spPr bwMode="auto">
            <a:xfrm flipV="1">
              <a:off x="5028" y="2278"/>
              <a:ext cx="10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127625" y="1789113"/>
            <a:ext cx="227013" cy="2568575"/>
            <a:chOff x="4921" y="848"/>
            <a:chExt cx="151" cy="1618"/>
          </a:xfrm>
        </p:grpSpPr>
        <p:sp>
          <p:nvSpPr>
            <p:cNvPr id="64548" name="Line 36"/>
            <p:cNvSpPr>
              <a:spLocks noChangeShapeType="1"/>
            </p:cNvSpPr>
            <p:nvPr/>
          </p:nvSpPr>
          <p:spPr bwMode="auto">
            <a:xfrm flipH="1">
              <a:off x="4922" y="856"/>
              <a:ext cx="135" cy="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49" name="Line 37"/>
            <p:cNvSpPr>
              <a:spLocks noChangeShapeType="1"/>
            </p:cNvSpPr>
            <p:nvPr/>
          </p:nvSpPr>
          <p:spPr bwMode="auto">
            <a:xfrm flipH="1">
              <a:off x="4929" y="920"/>
              <a:ext cx="135" cy="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50" name="Line 38"/>
            <p:cNvSpPr>
              <a:spLocks noChangeShapeType="1"/>
            </p:cNvSpPr>
            <p:nvPr/>
          </p:nvSpPr>
          <p:spPr bwMode="auto">
            <a:xfrm flipH="1">
              <a:off x="4929" y="992"/>
              <a:ext cx="136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51" name="Line 39"/>
            <p:cNvSpPr>
              <a:spLocks noChangeShapeType="1"/>
            </p:cNvSpPr>
            <p:nvPr/>
          </p:nvSpPr>
          <p:spPr bwMode="auto">
            <a:xfrm flipH="1">
              <a:off x="4921" y="1051"/>
              <a:ext cx="143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52" name="Line 40"/>
            <p:cNvSpPr>
              <a:spLocks noChangeShapeType="1"/>
            </p:cNvSpPr>
            <p:nvPr/>
          </p:nvSpPr>
          <p:spPr bwMode="auto">
            <a:xfrm flipH="1">
              <a:off x="4929" y="1118"/>
              <a:ext cx="127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53" name="Line 41"/>
            <p:cNvSpPr>
              <a:spLocks noChangeShapeType="1"/>
            </p:cNvSpPr>
            <p:nvPr/>
          </p:nvSpPr>
          <p:spPr bwMode="auto">
            <a:xfrm flipH="1">
              <a:off x="4929" y="1179"/>
              <a:ext cx="135" cy="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54" name="Line 42"/>
            <p:cNvSpPr>
              <a:spLocks noChangeShapeType="1"/>
            </p:cNvSpPr>
            <p:nvPr/>
          </p:nvSpPr>
          <p:spPr bwMode="auto">
            <a:xfrm flipH="1">
              <a:off x="4929" y="1246"/>
              <a:ext cx="135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55" name="Line 43"/>
            <p:cNvSpPr>
              <a:spLocks noChangeShapeType="1"/>
            </p:cNvSpPr>
            <p:nvPr/>
          </p:nvSpPr>
          <p:spPr bwMode="auto">
            <a:xfrm flipH="1">
              <a:off x="4921" y="1307"/>
              <a:ext cx="135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56" name="Line 44"/>
            <p:cNvSpPr>
              <a:spLocks noChangeShapeType="1"/>
            </p:cNvSpPr>
            <p:nvPr/>
          </p:nvSpPr>
          <p:spPr bwMode="auto">
            <a:xfrm flipH="1">
              <a:off x="4929" y="1368"/>
              <a:ext cx="128" cy="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57" name="Line 45"/>
            <p:cNvSpPr>
              <a:spLocks noChangeShapeType="1"/>
            </p:cNvSpPr>
            <p:nvPr/>
          </p:nvSpPr>
          <p:spPr bwMode="auto">
            <a:xfrm flipH="1">
              <a:off x="4929" y="1435"/>
              <a:ext cx="143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58" name="Line 46"/>
            <p:cNvSpPr>
              <a:spLocks noChangeShapeType="1"/>
            </p:cNvSpPr>
            <p:nvPr/>
          </p:nvSpPr>
          <p:spPr bwMode="auto">
            <a:xfrm flipH="1">
              <a:off x="4921" y="1504"/>
              <a:ext cx="143" cy="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59" name="Line 47"/>
            <p:cNvSpPr>
              <a:spLocks noChangeShapeType="1"/>
            </p:cNvSpPr>
            <p:nvPr/>
          </p:nvSpPr>
          <p:spPr bwMode="auto">
            <a:xfrm flipH="1">
              <a:off x="4929" y="1568"/>
              <a:ext cx="12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60" name="Line 48"/>
            <p:cNvSpPr>
              <a:spLocks noChangeShapeType="1"/>
            </p:cNvSpPr>
            <p:nvPr/>
          </p:nvSpPr>
          <p:spPr bwMode="auto">
            <a:xfrm flipH="1">
              <a:off x="4929" y="1624"/>
              <a:ext cx="128" cy="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61" name="Line 49"/>
            <p:cNvSpPr>
              <a:spLocks noChangeShapeType="1"/>
            </p:cNvSpPr>
            <p:nvPr/>
          </p:nvSpPr>
          <p:spPr bwMode="auto">
            <a:xfrm flipH="1">
              <a:off x="4929" y="1691"/>
              <a:ext cx="135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62" name="Line 50"/>
            <p:cNvSpPr>
              <a:spLocks noChangeShapeType="1"/>
            </p:cNvSpPr>
            <p:nvPr/>
          </p:nvSpPr>
          <p:spPr bwMode="auto">
            <a:xfrm flipH="1">
              <a:off x="4922" y="1753"/>
              <a:ext cx="134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63" name="Line 51"/>
            <p:cNvSpPr>
              <a:spLocks noChangeShapeType="1"/>
            </p:cNvSpPr>
            <p:nvPr/>
          </p:nvSpPr>
          <p:spPr bwMode="auto">
            <a:xfrm flipH="1">
              <a:off x="4929" y="1814"/>
              <a:ext cx="135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64" name="Line 52"/>
            <p:cNvSpPr>
              <a:spLocks noChangeShapeType="1"/>
            </p:cNvSpPr>
            <p:nvPr/>
          </p:nvSpPr>
          <p:spPr bwMode="auto">
            <a:xfrm flipH="1">
              <a:off x="4921" y="1881"/>
              <a:ext cx="143" cy="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65" name="Line 53"/>
            <p:cNvSpPr>
              <a:spLocks noChangeShapeType="1"/>
            </p:cNvSpPr>
            <p:nvPr/>
          </p:nvSpPr>
          <p:spPr bwMode="auto">
            <a:xfrm flipH="1">
              <a:off x="4929" y="1942"/>
              <a:ext cx="135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66" name="Line 54"/>
            <p:cNvSpPr>
              <a:spLocks noChangeShapeType="1"/>
            </p:cNvSpPr>
            <p:nvPr/>
          </p:nvSpPr>
          <p:spPr bwMode="auto">
            <a:xfrm flipH="1">
              <a:off x="4921" y="2009"/>
              <a:ext cx="143" cy="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67" name="Line 55"/>
            <p:cNvSpPr>
              <a:spLocks noChangeShapeType="1"/>
            </p:cNvSpPr>
            <p:nvPr/>
          </p:nvSpPr>
          <p:spPr bwMode="auto">
            <a:xfrm flipH="1">
              <a:off x="4929" y="2070"/>
              <a:ext cx="127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68" name="Line 56"/>
            <p:cNvSpPr>
              <a:spLocks noChangeShapeType="1"/>
            </p:cNvSpPr>
            <p:nvPr/>
          </p:nvSpPr>
          <p:spPr bwMode="auto">
            <a:xfrm flipH="1">
              <a:off x="4929" y="2132"/>
              <a:ext cx="135" cy="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69" name="Line 57"/>
            <p:cNvSpPr>
              <a:spLocks noChangeShapeType="1"/>
            </p:cNvSpPr>
            <p:nvPr/>
          </p:nvSpPr>
          <p:spPr bwMode="auto">
            <a:xfrm flipH="1">
              <a:off x="4929" y="2202"/>
              <a:ext cx="129" cy="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70" name="Line 58"/>
            <p:cNvSpPr>
              <a:spLocks noChangeShapeType="1"/>
            </p:cNvSpPr>
            <p:nvPr/>
          </p:nvSpPr>
          <p:spPr bwMode="auto">
            <a:xfrm flipH="1">
              <a:off x="4929" y="2260"/>
              <a:ext cx="135" cy="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71" name="Line 59"/>
            <p:cNvSpPr>
              <a:spLocks noChangeShapeType="1"/>
            </p:cNvSpPr>
            <p:nvPr/>
          </p:nvSpPr>
          <p:spPr bwMode="auto">
            <a:xfrm flipH="1">
              <a:off x="4929" y="2334"/>
              <a:ext cx="135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72" name="Line 60"/>
            <p:cNvSpPr>
              <a:spLocks noChangeShapeType="1"/>
            </p:cNvSpPr>
            <p:nvPr/>
          </p:nvSpPr>
          <p:spPr bwMode="auto">
            <a:xfrm flipH="1">
              <a:off x="4928" y="2400"/>
              <a:ext cx="137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>
              <a:off x="4928" y="848"/>
              <a:ext cx="129" cy="1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4574" name="Text Box 62"/>
          <p:cNvSpPr txBox="1">
            <a:spLocks noChangeArrowheads="1"/>
          </p:cNvSpPr>
          <p:nvPr/>
        </p:nvSpPr>
        <p:spPr bwMode="auto">
          <a:xfrm>
            <a:off x="973138" y="4437063"/>
            <a:ext cx="6767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i="1">
                <a:latin typeface="Times New Roman" pitchFamily="18" charset="0"/>
              </a:rPr>
              <a:t>             R                L           M   P</a:t>
            </a:r>
            <a:r>
              <a:rPr lang="cs-CZ" sz="2000" baseline="30000">
                <a:latin typeface="Times New Roman" pitchFamily="18" charset="0"/>
              </a:rPr>
              <a:t>-1</a:t>
            </a:r>
            <a:r>
              <a:rPr lang="cs-CZ" sz="2000" i="1">
                <a:latin typeface="Times New Roman" pitchFamily="18" charset="0"/>
              </a:rPr>
              <a:t>  N    P    H           S</a:t>
            </a:r>
            <a:endParaRPr lang="en-US" sz="2000" baseline="30000">
              <a:latin typeface="Times New Roman" pitchFamily="18" charset="0"/>
            </a:endParaRPr>
          </a:p>
        </p:txBody>
      </p:sp>
      <p:sp>
        <p:nvSpPr>
          <p:cNvPr id="64575" name="Text Box 63"/>
          <p:cNvSpPr txBox="1">
            <a:spLocks noChangeArrowheads="1"/>
          </p:cNvSpPr>
          <p:nvPr/>
        </p:nvSpPr>
        <p:spPr bwMode="auto">
          <a:xfrm>
            <a:off x="1906588" y="4941888"/>
            <a:ext cx="6049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a b c d e f g h i j k l m n o p q r s t u v w x y z</a:t>
            </a:r>
          </a:p>
          <a:p>
            <a:r>
              <a:rPr lang="cs-CZ" sz="1400">
                <a:latin typeface="Courier New" pitchFamily="49" charset="0"/>
              </a:rPr>
              <a:t>b c d e f g h i j k l m n o p q r s t u v w x y z a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64576" name="Text Box 64"/>
          <p:cNvSpPr txBox="1">
            <a:spLocks noChangeArrowheads="1"/>
          </p:cNvSpPr>
          <p:nvPr/>
        </p:nvSpPr>
        <p:spPr bwMode="auto">
          <a:xfrm>
            <a:off x="1731963" y="4868863"/>
            <a:ext cx="319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/>
              <a:t>(</a:t>
            </a:r>
            <a:endParaRPr lang="en-US" sz="3200"/>
          </a:p>
        </p:txBody>
      </p:sp>
      <p:sp>
        <p:nvSpPr>
          <p:cNvPr id="64577" name="Text Box 65"/>
          <p:cNvSpPr txBox="1">
            <a:spLocks noChangeArrowheads="1"/>
          </p:cNvSpPr>
          <p:nvPr/>
        </p:nvSpPr>
        <p:spPr bwMode="auto">
          <a:xfrm>
            <a:off x="7348538" y="4868863"/>
            <a:ext cx="319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/>
              <a:t>)</a:t>
            </a:r>
            <a:endParaRPr lang="en-US" sz="3200"/>
          </a:p>
        </p:txBody>
      </p:sp>
      <p:sp>
        <p:nvSpPr>
          <p:cNvPr id="64578" name="Text Box 66"/>
          <p:cNvSpPr txBox="1">
            <a:spLocks noChangeArrowheads="1"/>
          </p:cNvSpPr>
          <p:nvPr/>
        </p:nvSpPr>
        <p:spPr bwMode="auto">
          <a:xfrm>
            <a:off x="1258888" y="496728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i="1">
                <a:latin typeface="Times New Roman" pitchFamily="18" charset="0"/>
              </a:rPr>
              <a:t>P=</a:t>
            </a:r>
            <a:endParaRPr lang="en-US" sz="2400" i="1">
              <a:latin typeface="Times New Roman" pitchFamily="18" charset="0"/>
            </a:endParaRPr>
          </a:p>
        </p:txBody>
      </p:sp>
      <p:sp>
        <p:nvSpPr>
          <p:cNvPr id="64579" name="Text Box 67"/>
          <p:cNvSpPr txBox="1">
            <a:spLocks noChangeArrowheads="1"/>
          </p:cNvSpPr>
          <p:nvPr/>
        </p:nvSpPr>
        <p:spPr bwMode="auto">
          <a:xfrm>
            <a:off x="755650" y="5646738"/>
            <a:ext cx="7200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i="1" dirty="0">
                <a:latin typeface="Times New Roman" pitchFamily="18" charset="0"/>
              </a:rPr>
              <a:t>       </a:t>
            </a:r>
            <a:r>
              <a:rPr lang="cs-CZ" sz="2800" i="1" dirty="0">
                <a:latin typeface="Times New Roman" pitchFamily="18" charset="0"/>
              </a:rPr>
              <a:t>A=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M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L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RLM 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NP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HS</a:t>
            </a:r>
            <a:endParaRPr lang="en-US" sz="2800" i="1" dirty="0">
              <a:latin typeface="Times New Roman" pitchFamily="18" charset="0"/>
            </a:endParaRPr>
          </a:p>
        </p:txBody>
      </p:sp>
      <p:sp>
        <p:nvSpPr>
          <p:cNvPr id="64580" name="Line 68"/>
          <p:cNvSpPr>
            <a:spLocks noChangeShapeType="1"/>
          </p:cNvSpPr>
          <p:nvPr/>
        </p:nvSpPr>
        <p:spPr bwMode="auto">
          <a:xfrm flipH="1" flipV="1">
            <a:off x="468313" y="1803400"/>
            <a:ext cx="6380162" cy="15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4581" name="Line 69"/>
          <p:cNvSpPr>
            <a:spLocks noChangeShapeType="1"/>
          </p:cNvSpPr>
          <p:nvPr/>
        </p:nvSpPr>
        <p:spPr bwMode="auto">
          <a:xfrm flipH="1">
            <a:off x="468313" y="1916113"/>
            <a:ext cx="640873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4582" name="Line 70"/>
          <p:cNvSpPr>
            <a:spLocks noChangeShapeType="1"/>
          </p:cNvSpPr>
          <p:nvPr/>
        </p:nvSpPr>
        <p:spPr bwMode="auto">
          <a:xfrm flipH="1">
            <a:off x="395288" y="3846513"/>
            <a:ext cx="6553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4583" name="Line 71"/>
          <p:cNvSpPr>
            <a:spLocks noChangeShapeType="1"/>
          </p:cNvSpPr>
          <p:nvPr/>
        </p:nvSpPr>
        <p:spPr bwMode="auto">
          <a:xfrm flipH="1">
            <a:off x="409575" y="4351338"/>
            <a:ext cx="6553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4584" name="Text Box 72"/>
          <p:cNvSpPr txBox="1">
            <a:spLocks noChangeArrowheads="1"/>
          </p:cNvSpPr>
          <p:nvPr/>
        </p:nvSpPr>
        <p:spPr bwMode="auto">
          <a:xfrm>
            <a:off x="250825" y="1695450"/>
            <a:ext cx="2524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900">
                <a:latin typeface="Courier New" pitchFamily="49" charset="0"/>
              </a:rPr>
              <a:t>a</a:t>
            </a:r>
          </a:p>
          <a:p>
            <a:r>
              <a:rPr lang="cs-CZ" sz="900">
                <a:latin typeface="Courier New" pitchFamily="49" charset="0"/>
              </a:rPr>
              <a:t>b</a:t>
            </a:r>
          </a:p>
        </p:txBody>
      </p:sp>
      <p:sp>
        <p:nvSpPr>
          <p:cNvPr id="64585" name="Text Box 73"/>
          <p:cNvSpPr txBox="1">
            <a:spLocks noChangeArrowheads="1"/>
          </p:cNvSpPr>
          <p:nvPr/>
        </p:nvSpPr>
        <p:spPr bwMode="auto">
          <a:xfrm>
            <a:off x="142875" y="3716338"/>
            <a:ext cx="2524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900">
                <a:latin typeface="Courier New" pitchFamily="49" charset="0"/>
              </a:rPr>
              <a:t>u</a:t>
            </a:r>
          </a:p>
        </p:txBody>
      </p:sp>
      <p:sp>
        <p:nvSpPr>
          <p:cNvPr id="64586" name="Text Box 74"/>
          <p:cNvSpPr txBox="1">
            <a:spLocks noChangeArrowheads="1"/>
          </p:cNvSpPr>
          <p:nvPr/>
        </p:nvSpPr>
        <p:spPr bwMode="auto">
          <a:xfrm>
            <a:off x="179388" y="4235450"/>
            <a:ext cx="2524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900">
                <a:latin typeface="Courier New" pitchFamily="49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1.94444E-6 -0.01482 " pathEditMode="relative" ptsTypes="AA">
                                      <p:cBhvr>
                                        <p:cTn id="36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1481 L 1.11111E-6 -0.000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74" grpId="0"/>
      <p:bldP spid="64575" grpId="0"/>
      <p:bldP spid="64576" grpId="0"/>
      <p:bldP spid="64577" grpId="0"/>
      <p:bldP spid="64578" grpId="0"/>
      <p:bldP spid="64579" grpId="0"/>
      <p:bldP spid="64580" grpId="0" animBg="1"/>
      <p:bldP spid="64581" grpId="0" animBg="1"/>
      <p:bldP spid="64582" grpId="0" animBg="1"/>
      <p:bldP spid="64583" grpId="0" animBg="1"/>
      <p:bldP spid="64584" grpId="0"/>
      <p:bldP spid="64585" grpId="0"/>
      <p:bldP spid="645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ji využít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První trojice písmen uvádí, jaká tři písmena na abecedních </a:t>
            </a:r>
          </a:p>
          <a:p>
            <a:r>
              <a:rPr lang="cs-CZ" sz="2400" dirty="0"/>
              <a:t>kroužcích jsou vidět v okénkách. 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2420888"/>
            <a:ext cx="7613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Nevíme ale, jak je rotor natočený, protože neznáme polohu </a:t>
            </a:r>
          </a:p>
          <a:p>
            <a:r>
              <a:rPr lang="cs-CZ" sz="2400" dirty="0"/>
              <a:t>abecedního kroužku.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429000"/>
            <a:ext cx="8017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Víme dále, že první a čtvrté písmeno zprávy 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RTJ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wah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wik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cs-CZ" sz="2400" dirty="0">
                <a:cs typeface="Courier New" pitchFamily="49" charset="0"/>
              </a:rPr>
              <a:t>šifrují jedno a to samé písmeno klíče pro zprávu.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8965" y="4509120"/>
            <a:ext cx="8465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To znamená, že při dešifrování  klíče  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wah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wik</a:t>
            </a:r>
            <a:r>
              <a:rPr lang="cs-CZ" sz="2400" dirty="0"/>
              <a:t>  při </a:t>
            </a:r>
            <a:r>
              <a:rPr lang="cs-CZ" sz="2400" dirty="0" err="1"/>
              <a:t>spávné</a:t>
            </a:r>
            <a:r>
              <a:rPr lang="cs-CZ" sz="2400" dirty="0"/>
              <a:t> poloze </a:t>
            </a:r>
          </a:p>
          <a:p>
            <a:r>
              <a:rPr lang="cs-CZ" sz="2400" dirty="0"/>
              <a:t>rotorů  vyjde první a čtvrté písmeno stejné.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589240"/>
            <a:ext cx="756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Teoreticky by bylo možné vyzkoušet všechny polohy rotorů.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více zpráv se „samičkami“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Teď uvážíme všechny tři zprávy</a:t>
            </a:r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         RTJ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ah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ik</a:t>
            </a:r>
            <a:endParaRPr lang="cs-CZ" sz="2400" dirty="0"/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         HPN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ra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kt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endParaRPr lang="cs-CZ" sz="2400" b="1" dirty="0"/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         DQY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m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r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3068960"/>
            <a:ext cx="84078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Zvolíme-li  jednu polohu pro testování zprávy 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RTJ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ah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ik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cs-CZ" sz="2400" dirty="0">
                <a:cs typeface="Courier New" pitchFamily="49" charset="0"/>
              </a:rPr>
              <a:t>víme, že zpráva 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HPN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ra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kt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>
                <a:cs typeface="Courier New" pitchFamily="49" charset="0"/>
              </a:rPr>
              <a:t>byla šifrována s polohou, kdy je</a:t>
            </a:r>
          </a:p>
          <a:p>
            <a:r>
              <a:rPr lang="cs-CZ" sz="2400" dirty="0">
                <a:cs typeface="Courier New" pitchFamily="49" charset="0"/>
              </a:rPr>
              <a:t>levý rotor posunutý o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H-R = 16, </a:t>
            </a:r>
            <a:r>
              <a:rPr lang="cs-CZ" sz="2400" dirty="0">
                <a:cs typeface="Courier New" pitchFamily="49" charset="0"/>
              </a:rPr>
              <a:t>prostřední rotor o</a:t>
            </a:r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P-T= 21 </a:t>
            </a:r>
            <a:r>
              <a:rPr lang="cs-CZ" sz="2400" dirty="0">
                <a:cs typeface="Courier New" pitchFamily="49" charset="0"/>
              </a:rPr>
              <a:t>pozic  a pravý rotor o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N-J=4</a:t>
            </a:r>
            <a:r>
              <a:rPr lang="cs-CZ" sz="2400" dirty="0">
                <a:cs typeface="Courier New" pitchFamily="49" charset="0"/>
              </a:rPr>
              <a:t>  pozice.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4797152"/>
            <a:ext cx="8336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Ještě musíme vzít v úvahu, že v případě první zprávy se  </a:t>
            </a:r>
            <a:r>
              <a:rPr lang="cs-CZ" sz="2400" b="1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/>
              <a:t>  na</a:t>
            </a:r>
          </a:p>
          <a:p>
            <a:r>
              <a:rPr lang="cs-CZ" sz="2400" dirty="0"/>
              <a:t>čtvrtém místě dešifruje s pravým rotorem posunutým o tři oproti</a:t>
            </a:r>
          </a:p>
          <a:p>
            <a:r>
              <a:rPr lang="cs-CZ" sz="2400" dirty="0"/>
              <a:t>poloze, při které se dešifruje písmeno </a:t>
            </a:r>
            <a:r>
              <a:rPr lang="cs-CZ" sz="2400" b="1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/>
              <a:t> na prvním místě. 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6165304"/>
            <a:ext cx="306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Podobně u třetí zprávy.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err="1"/>
              <a:t>Rejewského</a:t>
            </a:r>
            <a:r>
              <a:rPr lang="cs-CZ" dirty="0"/>
              <a:t> bomba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971600" y="24208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Obrázek plachty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427984" y="3284984"/>
            <a:ext cx="4045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Automatizoval hledání denních</a:t>
            </a:r>
          </a:p>
          <a:p>
            <a:r>
              <a:rPr lang="cs-CZ" sz="2400" dirty="0"/>
              <a:t>klíčů tak, že to trvalo jednomu </a:t>
            </a:r>
          </a:p>
          <a:p>
            <a:r>
              <a:rPr lang="cs-CZ" sz="2400" dirty="0"/>
              <a:t>člověku pouze dvě hodiny.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00200"/>
            <a:ext cx="38778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427984" y="1700808"/>
            <a:ext cx="4064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 testování možných nastavení </a:t>
            </a:r>
          </a:p>
          <a:p>
            <a:r>
              <a:rPr lang="en-US" sz="2400" dirty="0"/>
              <a:t>r</a:t>
            </a:r>
            <a:r>
              <a:rPr lang="cs-CZ" sz="2400" dirty="0" err="1"/>
              <a:t>otorů</a:t>
            </a:r>
            <a:r>
              <a:rPr lang="cs-CZ" sz="2400" dirty="0"/>
              <a:t> byl na podzim 1938 </a:t>
            </a:r>
          </a:p>
          <a:p>
            <a:r>
              <a:rPr lang="en-US" sz="2400" dirty="0" err="1"/>
              <a:t>sestroje</a:t>
            </a:r>
            <a:r>
              <a:rPr lang="cs-CZ" sz="2400" dirty="0"/>
              <a:t>n přístroj.</a:t>
            </a:r>
            <a:endParaRPr lang="en-US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499992" y="4869160"/>
            <a:ext cx="4533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Přístroj postupně testoval všechna </a:t>
            </a:r>
          </a:p>
          <a:p>
            <a:r>
              <a:rPr lang="cs-CZ" sz="2400" dirty="0"/>
              <a:t>možná nastavení rotorů.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1" grpId="0"/>
      <p:bldP spid="9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se </a:t>
            </a:r>
            <a:r>
              <a:rPr lang="cs-CZ" dirty="0" err="1"/>
              <a:t>Rejewského</a:t>
            </a:r>
            <a:r>
              <a:rPr lang="cs-CZ" dirty="0"/>
              <a:t> bomba nastavila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5426" y="1556792"/>
            <a:ext cx="502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Bomba sestávala ze 6 přístrojů Enigma.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5370" y="2276872"/>
            <a:ext cx="8253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První Enigma se nastavila do nějaké polohy, u druhé se posunul </a:t>
            </a:r>
          </a:p>
          <a:p>
            <a:r>
              <a:rPr lang="cs-CZ" sz="2400" dirty="0"/>
              <a:t>pravý rotor o tři pozice, prostřední a levý zůstaly ve stejné poloze.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356992"/>
            <a:ext cx="85454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U jednoho přístroje druhé dvojice se levý rotor posunul o 16 pozic </a:t>
            </a:r>
          </a:p>
          <a:p>
            <a:r>
              <a:rPr lang="cs-CZ" sz="2400" dirty="0"/>
              <a:t>oproti prvnímu přístroji, prostřední o 21 pozic a pravý o 4+2 pozice,</a:t>
            </a:r>
          </a:p>
          <a:p>
            <a:r>
              <a:rPr lang="cs-CZ" sz="2400" dirty="0"/>
              <a:t>u druhého přístroje se zachovala poloha levého a prostředního</a:t>
            </a:r>
          </a:p>
          <a:p>
            <a:r>
              <a:rPr lang="cs-CZ" sz="2400" dirty="0"/>
              <a:t>Rotoru a poloha pravého se posunula o 4+5 pozic.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5301208"/>
            <a:ext cx="813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Analogicky se nastavila třetí dvojice přístrojů s ohledem na třetí </a:t>
            </a:r>
          </a:p>
          <a:p>
            <a:r>
              <a:rPr lang="cs-CZ" sz="2400" dirty="0"/>
              <a:t>zprávu.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</a:t>
            </a:r>
            <a:r>
              <a:rPr lang="cs-CZ" dirty="0" err="1"/>
              <a:t>Rejewského</a:t>
            </a:r>
            <a:r>
              <a:rPr lang="cs-CZ" dirty="0"/>
              <a:t> bomba fungovala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84784"/>
            <a:ext cx="7664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Při takto nastavené bombě se všemi šesti přístroji najednou </a:t>
            </a:r>
          </a:p>
          <a:p>
            <a:r>
              <a:rPr lang="cs-CZ" sz="2400" dirty="0"/>
              <a:t>dešifrovalo písmeno 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.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92896"/>
            <a:ext cx="82623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Pokud se stalo, že první dvojice přístrojů dešifrovala  </a:t>
            </a:r>
            <a:r>
              <a:rPr lang="cs-CZ" sz="2400" b="1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/>
              <a:t>jako </a:t>
            </a:r>
          </a:p>
          <a:p>
            <a:r>
              <a:rPr lang="cs-CZ" sz="2400" dirty="0"/>
              <a:t>stejné písmeno, druhá dvojice také dešifrovala  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cs-CZ" sz="2400" dirty="0"/>
              <a:t>  jako </a:t>
            </a:r>
          </a:p>
          <a:p>
            <a:r>
              <a:rPr lang="cs-CZ" sz="2400" dirty="0"/>
              <a:t>stejné písmeno , i když třeba jiné než první dvojice, a totéž u třetí</a:t>
            </a:r>
          </a:p>
          <a:p>
            <a:r>
              <a:rPr lang="cs-CZ" sz="2400" dirty="0"/>
              <a:t>dvojice přístrojů, bomba se zastavila a spustila zvonek.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4293096"/>
            <a:ext cx="7508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Obsluha zjistila nastavení první </a:t>
            </a:r>
            <a:r>
              <a:rPr lang="cs-CZ" sz="2400" dirty="0" err="1"/>
              <a:t>Enigmy</a:t>
            </a:r>
            <a:r>
              <a:rPr lang="cs-CZ" sz="2400" dirty="0"/>
              <a:t> a začala se stejným </a:t>
            </a:r>
          </a:p>
          <a:p>
            <a:r>
              <a:rPr lang="cs-CZ" sz="2400" dirty="0"/>
              <a:t>nastavením testovat další  klíče zpráv.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552" y="5373216"/>
            <a:ext cx="8268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Pokud v některé dvojici přístroje nevyšlo stejné písmeno, bomba </a:t>
            </a:r>
          </a:p>
          <a:p>
            <a:r>
              <a:rPr lang="cs-CZ" sz="2400" dirty="0"/>
              <a:t>se automaticky posunula do nové polohy při zachování rozdílů </a:t>
            </a:r>
          </a:p>
          <a:p>
            <a:r>
              <a:rPr lang="cs-CZ" sz="2400" dirty="0"/>
              <a:t>nastavení rotorů v různých přístrojích a test se opakoval.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Rychlejší metoda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628800"/>
            <a:ext cx="8256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Pokud testování hypotézu, že bomba objevila správné nastavení, </a:t>
            </a:r>
          </a:p>
          <a:p>
            <a:r>
              <a:rPr lang="cs-CZ" sz="2400" dirty="0"/>
              <a:t>nepotvrdilo, obsluha bombu opět ručně spustila a jelo se dál. 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2780928"/>
            <a:ext cx="7429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Správné nastavení rotorů podle neznámého denního klíče </a:t>
            </a:r>
          </a:p>
          <a:p>
            <a:r>
              <a:rPr lang="cs-CZ" sz="2400" dirty="0"/>
              <a:t>bomba minout nemohla, nicméně mohla vyvolat spoustu </a:t>
            </a:r>
          </a:p>
          <a:p>
            <a:r>
              <a:rPr lang="cs-CZ" sz="2400" dirty="0"/>
              <a:t>falešných poplachů.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4293096"/>
            <a:ext cx="8312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Podle </a:t>
            </a:r>
            <a:r>
              <a:rPr lang="cs-CZ" sz="2400" dirty="0" err="1"/>
              <a:t>Rejewského</a:t>
            </a:r>
            <a:r>
              <a:rPr lang="cs-CZ" sz="2400" dirty="0"/>
              <a:t> odhalit správné nastavení rotorů vyžadovalo </a:t>
            </a:r>
          </a:p>
          <a:p>
            <a:r>
              <a:rPr lang="cs-CZ" sz="2400" dirty="0"/>
              <a:t>zhruba dvě hodiny poté, co se mezi odposlechnutými zprávami </a:t>
            </a:r>
          </a:p>
          <a:p>
            <a:r>
              <a:rPr lang="cs-CZ" sz="2400" dirty="0"/>
              <a:t>objevila vhodná trojice. 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5805264"/>
            <a:ext cx="816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Později </a:t>
            </a:r>
            <a:r>
              <a:rPr lang="cs-CZ" sz="2400" dirty="0" err="1"/>
              <a:t>Rejewského</a:t>
            </a:r>
            <a:r>
              <a:rPr lang="cs-CZ" sz="2400" dirty="0"/>
              <a:t> kolega </a:t>
            </a:r>
            <a:r>
              <a:rPr lang="cs-CZ" sz="2400" dirty="0" err="1"/>
              <a:t>Henryk</a:t>
            </a:r>
            <a:r>
              <a:rPr lang="cs-CZ" sz="2400" dirty="0"/>
              <a:t> </a:t>
            </a:r>
            <a:r>
              <a:rPr lang="cs-CZ" sz="2400" dirty="0" err="1"/>
              <a:t>Zygalski</a:t>
            </a:r>
            <a:r>
              <a:rPr lang="cs-CZ" sz="2400" dirty="0"/>
              <a:t> objevil lepší metodu.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err="1"/>
              <a:t>Zygalského</a:t>
            </a:r>
            <a:r>
              <a:rPr lang="cs-CZ" dirty="0"/>
              <a:t> plachty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88024" y="1700808"/>
            <a:ext cx="41858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 původního katalogu  bylo</a:t>
            </a:r>
          </a:p>
          <a:p>
            <a:r>
              <a:rPr lang="cs-CZ" sz="2400" dirty="0"/>
              <a:t>vidět, že zhruba 40</a:t>
            </a:r>
            <a:r>
              <a:rPr lang="en-US" sz="2400" dirty="0"/>
              <a:t>% </a:t>
            </a:r>
            <a:r>
              <a:rPr lang="cs-CZ" sz="2400" dirty="0"/>
              <a:t>možných</a:t>
            </a:r>
          </a:p>
          <a:p>
            <a:r>
              <a:rPr lang="cs-CZ" sz="2400" dirty="0"/>
              <a:t>nastavení rotorů vede k pevným</a:t>
            </a:r>
          </a:p>
          <a:p>
            <a:r>
              <a:rPr lang="cs-CZ" sz="2400" dirty="0"/>
              <a:t>bodům 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3501008"/>
            <a:ext cx="3899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Plachty obsahovaly informace</a:t>
            </a:r>
          </a:p>
          <a:p>
            <a:r>
              <a:rPr lang="cs-CZ" sz="2400" dirty="0"/>
              <a:t>o pevných bodech pro různá</a:t>
            </a:r>
          </a:p>
          <a:p>
            <a:r>
              <a:rPr lang="cs-CZ" sz="2400" dirty="0"/>
              <a:t>nastavení rotorů.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79596" y="5013176"/>
            <a:ext cx="41729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Skládaly se na sebe podle </a:t>
            </a:r>
            <a:r>
              <a:rPr lang="cs-CZ" sz="2400" dirty="0" err="1"/>
              <a:t>odpo</a:t>
            </a:r>
            <a:r>
              <a:rPr lang="cs-CZ" sz="2400" dirty="0"/>
              <a:t>-</a:t>
            </a:r>
          </a:p>
          <a:p>
            <a:r>
              <a:rPr lang="cs-CZ" sz="2400" dirty="0"/>
              <a:t>slechnutých zpráv a čekalo se,</a:t>
            </a:r>
          </a:p>
          <a:p>
            <a:r>
              <a:rPr lang="cs-CZ" sz="2400" dirty="0"/>
              <a:t>až bude procházet světlo pouze</a:t>
            </a:r>
          </a:p>
          <a:p>
            <a:r>
              <a:rPr lang="cs-CZ" sz="2400" dirty="0"/>
              <a:t>otvorem na jednom místě.</a:t>
            </a:r>
          </a:p>
        </p:txBody>
      </p:sp>
      <p:pic>
        <p:nvPicPr>
          <p:cNvPr id="13" name="Zástupný symbol pro obsah 5" descr="640px-Płachta_Zygalskiego_-_decrypting_Enig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888432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Výroba plachet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12776"/>
            <a:ext cx="8417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Plachty bylo možné vyrobit na základě dříve vytvořeného katalogu</a:t>
            </a:r>
          </a:p>
          <a:p>
            <a:r>
              <a:rPr lang="cs-CZ" sz="2400" dirty="0"/>
              <a:t>cyklických typů charakteristik dne. 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420888"/>
            <a:ext cx="8051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Bylo vyrobeno šest sad plachet, každou sadu tvořilo 26 plachet.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3068960"/>
            <a:ext cx="621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Každá sada  byla pro jedno možné pořadí rotorů.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3717032"/>
            <a:ext cx="7327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Každá plachta v dané sadě odpovídá jedné možné poloze </a:t>
            </a:r>
          </a:p>
          <a:p>
            <a:r>
              <a:rPr lang="cs-CZ" sz="2400" dirty="0"/>
              <a:t>levého rotoru.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4653136"/>
            <a:ext cx="8176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 katalogu našli, má-li první charakteristika v pozici rotorů 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aaa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cs-CZ" sz="2400" dirty="0"/>
              <a:t>cyklus délky 1.</a:t>
            </a:r>
            <a:endParaRPr lang="en-US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5661248"/>
            <a:ext cx="8222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Pokud ano, vyřízli v plachtě odpovídající poloze levého rotoru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/>
              <a:t>  </a:t>
            </a:r>
          </a:p>
          <a:p>
            <a:r>
              <a:rPr lang="cs-CZ" sz="2400" dirty="0"/>
              <a:t>otvor na místě 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. </a:t>
            </a:r>
            <a:r>
              <a:rPr lang="cs-CZ" sz="2400" dirty="0">
                <a:cs typeface="Courier New" pitchFamily="49" charset="0"/>
              </a:rPr>
              <a:t>Jinak ne.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Dokončení výroby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445875"/>
            <a:ext cx="8252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Poté se podívali jestli při natočení rotorů v pozicích </a:t>
            </a:r>
            <a:r>
              <a:rPr lang="cs-CZ" sz="2400" dirty="0" err="1"/>
              <a:t>aab</a:t>
            </a:r>
            <a:r>
              <a:rPr lang="cs-CZ" sz="2400" dirty="0"/>
              <a:t> je v první</a:t>
            </a:r>
          </a:p>
          <a:p>
            <a:r>
              <a:rPr lang="cs-CZ" sz="2400" dirty="0"/>
              <a:t>charakteristice „</a:t>
            </a:r>
            <a:r>
              <a:rPr lang="cs-CZ" sz="2400" dirty="0" err="1"/>
              <a:t>sameczka</a:t>
            </a:r>
            <a:r>
              <a:rPr lang="cs-CZ" sz="2400" dirty="0"/>
              <a:t>“.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2525995"/>
            <a:ext cx="7424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Podle toho se pak udělal nebo neudělal v plachtě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/>
              <a:t>  otvor </a:t>
            </a:r>
          </a:p>
          <a:p>
            <a:r>
              <a:rPr lang="cs-CZ" sz="2400" dirty="0"/>
              <a:t>na místě 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ab</a:t>
            </a:r>
            <a:r>
              <a:rPr lang="cs-CZ" sz="2400" dirty="0"/>
              <a:t> . 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543399"/>
            <a:ext cx="7800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Tak vznikla na plachtě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/>
              <a:t>  matice typu 26 x 26 v levém horním</a:t>
            </a:r>
          </a:p>
          <a:p>
            <a:r>
              <a:rPr lang="en-US" sz="2400" dirty="0"/>
              <a:t>k</a:t>
            </a:r>
            <a:r>
              <a:rPr lang="cs-CZ" sz="2400" dirty="0" err="1"/>
              <a:t>vadrantu</a:t>
            </a:r>
            <a:r>
              <a:rPr lang="cs-CZ" sz="2400" dirty="0"/>
              <a:t> jejímiž prvky byly otvory nebo </a:t>
            </a:r>
            <a:r>
              <a:rPr lang="cs-CZ" sz="2400" dirty="0" err="1"/>
              <a:t>nicy</a:t>
            </a:r>
            <a:r>
              <a:rPr lang="cs-CZ" sz="2400" dirty="0"/>
              <a:t> 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4623519"/>
            <a:ext cx="8269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Nakonec se tato matice zopakovala na jedné plachtě ještě třikrát.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3761" y="5343599"/>
            <a:ext cx="342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Plachty se vyráběly ručně.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plachet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84784"/>
            <a:ext cx="8458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 odposlechnutých zpráv se opět vybraly ty, kde se v zašifrovaném </a:t>
            </a:r>
          </a:p>
          <a:p>
            <a:r>
              <a:rPr lang="cs-CZ" sz="2400" dirty="0"/>
              <a:t>klíči objevilo stejné  písmeno na prvním a čtvrtém místě.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56490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Představme si, že byly odposlechnuté zprávy</a:t>
            </a:r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BSU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qy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fk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, CEH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ms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id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, EYD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h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cg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h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by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7" y="3573016"/>
            <a:ext cx="874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Pro první zprávu zvolíme  plachtu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/>
              <a:t>  </a:t>
            </a:r>
            <a:r>
              <a:rPr lang="cs-CZ" sz="2400" dirty="0" err="1"/>
              <a:t>a</a:t>
            </a:r>
            <a:r>
              <a:rPr lang="cs-CZ" sz="2400" dirty="0"/>
              <a:t> položíme ji na prosklený stůl,</a:t>
            </a:r>
          </a:p>
          <a:p>
            <a:r>
              <a:rPr lang="cs-CZ" sz="2400" dirty="0"/>
              <a:t>který prosvětlujeme zespodu.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4614227"/>
            <a:ext cx="7559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 druhé zprávy vidíme, že levý roto</a:t>
            </a:r>
            <a:r>
              <a:rPr lang="en-US" sz="2400" dirty="0"/>
              <a:t>r</a:t>
            </a:r>
            <a:r>
              <a:rPr lang="cs-CZ" sz="2400" dirty="0"/>
              <a:t> byl oproti první zprávě </a:t>
            </a:r>
          </a:p>
          <a:p>
            <a:r>
              <a:rPr lang="cs-CZ" sz="2400" dirty="0"/>
              <a:t>posunutý o jedno místo,  protože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C-B=1</a:t>
            </a:r>
            <a:r>
              <a:rPr lang="cs-CZ" sz="2400" dirty="0"/>
              <a:t>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5622339"/>
            <a:ext cx="8535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Vybereme tedy ze stejné sady plachtu b a posuneme ji o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E-S=12 </a:t>
            </a:r>
          </a:p>
          <a:p>
            <a:r>
              <a:rPr lang="cs-CZ" sz="2400" dirty="0"/>
              <a:t>míst doleva a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H-U=13</a:t>
            </a:r>
            <a:r>
              <a:rPr lang="cs-CZ" sz="2400" dirty="0"/>
              <a:t>  míst nahoru oproti první plachtě.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850901"/>
          </a:xfrm>
        </p:spPr>
        <p:txBody>
          <a:bodyPr/>
          <a:lstStyle/>
          <a:p>
            <a:r>
              <a:rPr lang="en-US"/>
              <a:t>Odhad permutace </a:t>
            </a:r>
            <a:r>
              <a:rPr lang="en-US" i="1">
                <a:latin typeface="Times New Roman" pitchFamily="18" charset="0"/>
              </a:rPr>
              <a:t>H</a:t>
            </a:r>
            <a:endParaRPr lang="cs-CZ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76238" y="981075"/>
            <a:ext cx="8462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cs-CZ"/>
              <a:t>í</a:t>
            </a:r>
            <a:r>
              <a:rPr lang="en-US"/>
              <a:t>m z</a:t>
            </a:r>
            <a:r>
              <a:rPr lang="cs-CZ"/>
              <a:t>í</a:t>
            </a:r>
            <a:r>
              <a:rPr lang="en-US"/>
              <a:t>skal </a:t>
            </a:r>
            <a:r>
              <a:rPr lang="cs-CZ"/>
              <a:t>pro daný den </a:t>
            </a:r>
            <a:r>
              <a:rPr lang="en-US"/>
              <a:t>permutace </a:t>
            </a:r>
            <a:r>
              <a:rPr lang="cs-CZ"/>
              <a:t> </a:t>
            </a:r>
            <a:r>
              <a:rPr lang="cs-CZ" sz="2000" i="1">
                <a:latin typeface="Times New Roman" pitchFamily="18" charset="0"/>
              </a:rPr>
              <a:t>A,B,C,D,E,F  </a:t>
            </a:r>
            <a:r>
              <a:rPr lang="cs-CZ"/>
              <a:t>a mohl je považovat za známé</a:t>
            </a:r>
            <a:r>
              <a:rPr lang="cs-CZ" sz="2000" i="1">
                <a:latin typeface="Times New Roman" pitchFamily="18" charset="0"/>
              </a:rPr>
              <a:t>.</a:t>
            </a:r>
            <a:endParaRPr lang="cs-CZ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369888" y="1557338"/>
            <a:ext cx="814705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Protože v komerční verzi přístroje  byly klávesy propojené na obvod vstupního </a:t>
            </a:r>
          </a:p>
          <a:p>
            <a:r>
              <a:rPr lang="cs-CZ" dirty="0"/>
              <a:t>rotoru podle jejich pořadí na klávesnici, </a:t>
            </a:r>
            <a:r>
              <a:rPr lang="cs-CZ" dirty="0" err="1"/>
              <a:t>Rejewski</a:t>
            </a:r>
            <a:r>
              <a:rPr lang="cs-CZ" dirty="0"/>
              <a:t> si řekl, že tomuto propojení </a:t>
            </a:r>
          </a:p>
          <a:p>
            <a:r>
              <a:rPr lang="cs-CZ" dirty="0"/>
              <a:t>konstruktéři nepřikládali kryptologický význam, a zkusil dosadit toto propojení</a:t>
            </a:r>
          </a:p>
          <a:p>
            <a:r>
              <a:rPr lang="cs-CZ" sz="2000" i="1" dirty="0">
                <a:latin typeface="Times New Roman" pitchFamily="18" charset="0"/>
              </a:rPr>
              <a:t>H</a:t>
            </a:r>
            <a:r>
              <a:rPr lang="cs-CZ" dirty="0"/>
              <a:t>  do svých rovnic.   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77825" y="285273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Dostal tak soustavu šesti rovnic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68313" y="3197225"/>
            <a:ext cx="583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A=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PHS                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468313" y="36306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B=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HS                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468313" y="40624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C= 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H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-3</a:t>
            </a:r>
            <a:r>
              <a:rPr lang="cs-CZ" sz="2800" i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3</a:t>
            </a:r>
            <a:r>
              <a:rPr lang="cs-CZ" sz="2800" i="1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-3</a:t>
            </a:r>
            <a:r>
              <a:rPr lang="cs-CZ" sz="2800" i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3</a:t>
            </a:r>
            <a:r>
              <a:rPr lang="cs-CZ" sz="2800" i="1">
                <a:latin typeface="Times New Roman" pitchFamily="18" charset="0"/>
              </a:rPr>
              <a:t>HS                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468313" y="44942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D= 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H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-4</a:t>
            </a:r>
            <a:r>
              <a:rPr lang="cs-CZ" sz="2800" i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4</a:t>
            </a:r>
            <a:r>
              <a:rPr lang="cs-CZ" sz="2800" i="1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-4</a:t>
            </a:r>
            <a:r>
              <a:rPr lang="cs-CZ" sz="2800" i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4</a:t>
            </a:r>
            <a:r>
              <a:rPr lang="cs-CZ" sz="2800" i="1">
                <a:latin typeface="Times New Roman" pitchFamily="18" charset="0"/>
              </a:rPr>
              <a:t>HS                </a:t>
            </a: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468313" y="49260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E=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-5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5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-5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5</a:t>
            </a:r>
            <a:r>
              <a:rPr lang="cs-CZ" sz="2800" i="1" dirty="0">
                <a:latin typeface="Times New Roman" pitchFamily="18" charset="0"/>
              </a:rPr>
              <a:t>HS                </a:t>
            </a: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468313" y="53578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F=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-6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6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-6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6</a:t>
            </a:r>
            <a:r>
              <a:rPr lang="cs-CZ" sz="2800" i="1" dirty="0">
                <a:latin typeface="Times New Roman" pitchFamily="18" charset="0"/>
              </a:rPr>
              <a:t>HS                </a:t>
            </a: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519113" y="5897563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o dvou neznámých.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1" grpId="0"/>
      <p:bldP spid="91142" grpId="0"/>
      <p:bldP spid="91143" grpId="0"/>
      <p:bldP spid="91144" grpId="0"/>
      <p:bldP spid="91145" grpId="0"/>
      <p:bldP spid="91146" grpId="0"/>
      <p:bldP spid="91148" grpId="0"/>
      <p:bldP spid="91149" grpId="0"/>
      <p:bldP spid="91150" grpId="0"/>
      <p:bldP spid="911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Která políčka jsou nad sebou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628800"/>
            <a:ext cx="7839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Nad políčkem o souřadnicích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x,y</a:t>
            </a:r>
            <a:r>
              <a:rPr lang="cs-CZ" sz="2400" dirty="0"/>
              <a:t>  na dolní plachtě je políčko</a:t>
            </a:r>
          </a:p>
          <a:p>
            <a:r>
              <a:rPr lang="cs-CZ" sz="2400" dirty="0"/>
              <a:t>o souřadnicích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x+12,y+13 </a:t>
            </a:r>
            <a:r>
              <a:rPr lang="cs-CZ" sz="2400" dirty="0">
                <a:cs typeface="Courier New" pitchFamily="49" charset="0"/>
              </a:rPr>
              <a:t>na druhé plachtě.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780928"/>
            <a:ext cx="8184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Světlo prochází nějakým políčkem o souřadnicích  x,y  na spodní </a:t>
            </a:r>
          </a:p>
          <a:p>
            <a:r>
              <a:rPr lang="cs-CZ" sz="2400" dirty="0"/>
              <a:t>plachtě  právě když pozice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AXY</a:t>
            </a:r>
            <a:r>
              <a:rPr lang="cs-CZ" sz="2400" dirty="0"/>
              <a:t> a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B(X+12)(Y+13) </a:t>
            </a:r>
            <a:r>
              <a:rPr lang="cs-CZ" sz="2400" dirty="0">
                <a:cs typeface="Courier New" pitchFamily="49" charset="0"/>
              </a:rPr>
              <a:t>mají obě </a:t>
            </a:r>
          </a:p>
          <a:p>
            <a:r>
              <a:rPr lang="cs-CZ" sz="2400" dirty="0">
                <a:cs typeface="Courier New" pitchFamily="49" charset="0"/>
              </a:rPr>
              <a:t>„</a:t>
            </a:r>
            <a:r>
              <a:rPr lang="cs-CZ" sz="2400" dirty="0" err="1">
                <a:cs typeface="Courier New" pitchFamily="49" charset="0"/>
              </a:rPr>
              <a:t>sameczky</a:t>
            </a:r>
            <a:r>
              <a:rPr lang="cs-CZ" sz="2400" dirty="0">
                <a:cs typeface="Courier New" pitchFamily="49" charset="0"/>
              </a:rPr>
              <a:t>“ na prvním a čtvrtém místě.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4221088"/>
            <a:ext cx="8612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Díky odposlechnuté zprávě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EYG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hcg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hby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/>
              <a:t>můžeme přiložit třetí</a:t>
            </a:r>
          </a:p>
          <a:p>
            <a:r>
              <a:rPr lang="cs-CZ" sz="2400" dirty="0"/>
              <a:t>plachtu, tentokrát plachtu d, posunutou o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Y-S=6</a:t>
            </a:r>
            <a:r>
              <a:rPr lang="cs-CZ" sz="2400" dirty="0"/>
              <a:t> míst doleva a </a:t>
            </a:r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D-U=17</a:t>
            </a:r>
            <a:r>
              <a:rPr lang="cs-CZ" sz="2400" dirty="0"/>
              <a:t>  míst nahoru.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5631631"/>
            <a:ext cx="833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Tím se dále redukuje počet možných počátečních nastavení  AXY .</a:t>
            </a:r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je třeba dávat pozor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484784"/>
            <a:ext cx="7443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Můžeme samozřejmě využít i zprávy, kde jsou „</a:t>
            </a:r>
            <a:r>
              <a:rPr lang="cs-CZ" sz="2400" dirty="0" err="1"/>
              <a:t>sameczky</a:t>
            </a:r>
            <a:r>
              <a:rPr lang="cs-CZ" sz="2400" dirty="0"/>
              <a:t>“ </a:t>
            </a:r>
          </a:p>
          <a:p>
            <a:r>
              <a:rPr lang="cs-CZ" sz="2400" dirty="0"/>
              <a:t>na druhém a pátém místě.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4532927"/>
            <a:ext cx="7822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Na druhou stranu musíme vyloučit všechny zprávy, kdy </a:t>
            </a:r>
          </a:p>
          <a:p>
            <a:r>
              <a:rPr lang="cs-CZ" sz="2400" dirty="0"/>
              <a:t>došlo ke změně polohy prostředního rotoru během šifrování </a:t>
            </a:r>
          </a:p>
          <a:p>
            <a:r>
              <a:rPr lang="cs-CZ" sz="2400" dirty="0"/>
              <a:t>klíče zprávy.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3226" y="5766355"/>
            <a:ext cx="7523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Takové zprávy ale poznáme díky nezašifrovanému  předání </a:t>
            </a:r>
          </a:p>
          <a:p>
            <a:r>
              <a:rPr lang="cs-CZ" sz="2400" dirty="0"/>
              <a:t>základního nastavení v první trojici písmen.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2564904"/>
            <a:ext cx="8341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Například zpráva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FDV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p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u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/>
              <a:t>říká, že máme položit plachtu </a:t>
            </a:r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E </a:t>
            </a:r>
            <a:r>
              <a:rPr lang="cs-CZ" sz="2400" dirty="0"/>
              <a:t>posunutou o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D-S=15</a:t>
            </a:r>
            <a:r>
              <a:rPr lang="cs-CZ" sz="2400" dirty="0"/>
              <a:t> míst vlevo a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V-U+1=2</a:t>
            </a:r>
            <a:r>
              <a:rPr lang="cs-CZ" sz="2400" dirty="0"/>
              <a:t> místa nahoru.</a:t>
            </a:r>
            <a:endParaRPr lang="en-US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3573016"/>
            <a:ext cx="7808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Ćíslo</a:t>
            </a:r>
            <a:r>
              <a:rPr lang="cs-CZ" sz="2400" dirty="0"/>
              <a:t> 1 musíme připočíst, protože první „</a:t>
            </a:r>
            <a:r>
              <a:rPr lang="cs-CZ" sz="2400" dirty="0" err="1"/>
              <a:t>sameczka</a:t>
            </a:r>
            <a:r>
              <a:rPr lang="cs-CZ" sz="2400" dirty="0"/>
              <a:t>“ se šifruje </a:t>
            </a:r>
          </a:p>
          <a:p>
            <a:r>
              <a:rPr lang="cs-CZ" sz="2400" dirty="0"/>
              <a:t>po druhém stisknutí klávesy, nikoliv po prvním.</a:t>
            </a:r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Kandidáti na nastavení rotorů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700808"/>
            <a:ext cx="7963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Obvykle po přiložení 7-8 plachet zůstalo málo políček, kterými </a:t>
            </a:r>
          </a:p>
          <a:p>
            <a:r>
              <a:rPr lang="cs-CZ" sz="2400" dirty="0"/>
              <a:t>procházelo světlo.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2591" y="2636912"/>
            <a:ext cx="7503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Ta políčka představovala kandidáty na počáteční postavení </a:t>
            </a:r>
          </a:p>
          <a:p>
            <a:r>
              <a:rPr lang="cs-CZ" sz="2400" dirty="0"/>
              <a:t>rotorů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AXY,</a:t>
            </a:r>
            <a:r>
              <a:rPr lang="cs-CZ" sz="2400" dirty="0"/>
              <a:t> která bylo možné vyzkoušet.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645024"/>
            <a:ext cx="8510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 pokud neprocházelo světlo nikde, byl počáteční odhad na polohu</a:t>
            </a:r>
          </a:p>
          <a:p>
            <a:r>
              <a:rPr lang="cs-CZ" sz="2400" dirty="0"/>
              <a:t>levého rotoru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/>
              <a:t> mylný a plachty se začaly znovu podkládat</a:t>
            </a:r>
          </a:p>
          <a:p>
            <a:r>
              <a:rPr lang="cs-CZ" sz="2400" dirty="0"/>
              <a:t>od plachty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cs-CZ" sz="2400" dirty="0"/>
              <a:t> vespod.  Atd.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5085184"/>
            <a:ext cx="8394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Podle </a:t>
            </a:r>
            <a:r>
              <a:rPr lang="cs-CZ" sz="2400" dirty="0" err="1"/>
              <a:t>Rejewského</a:t>
            </a:r>
            <a:r>
              <a:rPr lang="cs-CZ" sz="2400" dirty="0"/>
              <a:t> vzpomínek byly plachty rychlejší a spolehlivější </a:t>
            </a:r>
          </a:p>
          <a:p>
            <a:r>
              <a:rPr lang="cs-CZ" sz="2400" dirty="0"/>
              <a:t>než bomba, měly méně falešných poplachů.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6093296"/>
            <a:ext cx="738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Šest různých pořadí rotorů bylo možné testovat paralelně.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bomby a plachet v Polsku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700808"/>
            <a:ext cx="8251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Když byly v prosinci roku 1938 přidány dva nové rotory, </a:t>
            </a:r>
            <a:r>
              <a:rPr lang="cs-CZ" sz="2400" dirty="0" err="1"/>
              <a:t>Rejewski</a:t>
            </a:r>
            <a:r>
              <a:rPr lang="cs-CZ" sz="2400" dirty="0"/>
              <a:t> </a:t>
            </a:r>
          </a:p>
          <a:p>
            <a:r>
              <a:rPr lang="cs-CZ" sz="2400" dirty="0"/>
              <a:t>byl schopen díky jediné síti, která stále používala starý protokol</a:t>
            </a:r>
          </a:p>
          <a:p>
            <a:r>
              <a:rPr lang="cs-CZ" sz="2400" dirty="0"/>
              <a:t>s charakteristikami dne, spočítat propojení v nových rotorech.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3212976"/>
            <a:ext cx="6994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Nicméně odhalování denních klíčů vyžadovalo vyrobit  </a:t>
            </a:r>
          </a:p>
          <a:p>
            <a:r>
              <a:rPr lang="cs-CZ" sz="2400" dirty="0"/>
              <a:t>desetinásobek bomb  nebo  dalších 54 sad plachet 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4221088"/>
            <a:ext cx="3357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To už bylo nad polské síly.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5013176"/>
            <a:ext cx="8468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Angličané potřebné sady plachet vyrobili a pokračovali polskými </a:t>
            </a:r>
          </a:p>
          <a:p>
            <a:r>
              <a:rPr lang="cs-CZ" sz="2400" dirty="0"/>
              <a:t>metodami v  odhalování denních klíčů až do další změny protokolu.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plachet v Anglii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2776"/>
            <a:ext cx="7205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 květnu roku 1940 německá armáda konečně přestala s </a:t>
            </a:r>
          </a:p>
          <a:p>
            <a:r>
              <a:rPr lang="cs-CZ" sz="2400" dirty="0"/>
              <a:t>dvojím šifrováním klíče pro jednotlivou zprávu.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564904"/>
            <a:ext cx="571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Indikátory teď vypadaly takto: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CUP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hvy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.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3429000"/>
            <a:ext cx="8361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První trojice otevřeně říkala, jak jsou nastavené rotory  na začátku</a:t>
            </a:r>
          </a:p>
          <a:p>
            <a:r>
              <a:rPr lang="cs-CZ" sz="2400" dirty="0"/>
              <a:t>šifrování klíče pro danou zprávu.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4437112"/>
            <a:ext cx="7869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Druhá trojice pak byl jednou zašifrovaný klíč pro zprávu, ten si</a:t>
            </a:r>
          </a:p>
          <a:p>
            <a:r>
              <a:rPr lang="cs-CZ" sz="2400" dirty="0"/>
              <a:t>volil šifrant.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5445224"/>
            <a:ext cx="7704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  <a:r>
              <a:rPr lang="cs-CZ" sz="2400"/>
              <a:t>ritský</a:t>
            </a:r>
            <a:r>
              <a:rPr lang="cs-CZ" sz="2400" dirty="0"/>
              <a:t> matematik Alan </a:t>
            </a:r>
            <a:r>
              <a:rPr lang="cs-CZ" sz="2400" dirty="0" err="1"/>
              <a:t>Turing</a:t>
            </a:r>
            <a:r>
              <a:rPr lang="cs-CZ" sz="2400" dirty="0"/>
              <a:t>  takovou změnu </a:t>
            </a:r>
          </a:p>
          <a:p>
            <a:r>
              <a:rPr lang="cs-CZ" sz="2400" dirty="0"/>
              <a:t>předpokládal a už v roce 1940 navrhnul teoretickou metodu </a:t>
            </a:r>
          </a:p>
          <a:p>
            <a:r>
              <a:rPr lang="cs-CZ" sz="2400" dirty="0"/>
              <a:t>odhalování klíčů pro tento protokol.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Cribs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4854059"/>
            <a:ext cx="58368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Courier New" pitchFamily="49" charset="0"/>
                <a:cs typeface="Courier New" pitchFamily="49" charset="0"/>
              </a:rPr>
              <a:t>0  1  2  3  4  5  6  7  8  9  10 11 12 13</a:t>
            </a:r>
          </a:p>
          <a:p>
            <a:r>
              <a:rPr lang="cs-CZ" dirty="0">
                <a:latin typeface="Courier New" pitchFamily="49" charset="0"/>
                <a:cs typeface="Courier New" pitchFamily="49" charset="0"/>
              </a:rPr>
              <a:t>k  d  a  e  d  a  q  o  z  s  i  q  m  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m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  <a:p>
            <a:r>
              <a:rPr lang="cs-CZ" dirty="0">
                <a:latin typeface="Courier New" pitchFamily="49" charset="0"/>
                <a:cs typeface="Courier New" pitchFamily="49" charset="0"/>
              </a:rPr>
              <a:t>   k  e  i  n  e  z  u  s  a  e  t  z  e</a:t>
            </a:r>
          </a:p>
          <a:p>
            <a:endParaRPr lang="cs-CZ" b="1" dirty="0">
              <a:latin typeface="Courier New" pitchFamily="49" charset="0"/>
              <a:cs typeface="Courier New" pitchFamily="49" charset="0"/>
            </a:endParaRPr>
          </a:p>
          <a:p>
            <a:r>
              <a:rPr lang="cs-CZ" b="1" dirty="0">
                <a:latin typeface="Courier New" pitchFamily="49" charset="0"/>
                <a:cs typeface="Courier New" pitchFamily="49" charset="0"/>
              </a:rPr>
              <a:t>   14 15 16 17 18 19 20 21 22 23 24 25  </a:t>
            </a:r>
          </a:p>
          <a:p>
            <a:r>
              <a:rPr lang="cs-CZ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k  b  i  l  g  m  p  w  h  a  l  v</a:t>
            </a:r>
          </a:p>
          <a:p>
            <a:r>
              <a:rPr lang="cs-CZ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z  u  m  v  o  r  b  e  r  i  q  t </a:t>
            </a:r>
            <a:r>
              <a:rPr lang="cs-CZ" b="1" dirty="0">
                <a:latin typeface="Courier New" pitchFamily="49" charset="0"/>
                <a:cs typeface="Courier New" pitchFamily="49" charset="0"/>
              </a:rPr>
              <a:t>  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1340768"/>
            <a:ext cx="8042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Žádná z dosud vytvořených metod nemohla  být dále používána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1844824"/>
            <a:ext cx="6684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Všechny závisely na dvojím šifrování klíče pro zprávu</a:t>
            </a:r>
            <a:endParaRPr lang="en-US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2492896"/>
            <a:ext cx="7810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Turing</a:t>
            </a:r>
            <a:r>
              <a:rPr lang="cs-CZ" sz="2400" dirty="0"/>
              <a:t> hledal v šifrovaných zprávách místa, která mohla </a:t>
            </a:r>
          </a:p>
          <a:p>
            <a:r>
              <a:rPr lang="cs-CZ" sz="2400" dirty="0"/>
              <a:t>odpovídat nějakému běžně používanému výrazu nebo obratu</a:t>
            </a:r>
            <a:endParaRPr lang="en-US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7544" y="3429000"/>
            <a:ext cx="457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Pro takové výrazy se vžil název </a:t>
            </a:r>
            <a:r>
              <a:rPr lang="cs-CZ" sz="2400" i="1" dirty="0" err="1"/>
              <a:t>crib</a:t>
            </a:r>
            <a:r>
              <a:rPr lang="cs-CZ" sz="2400" dirty="0"/>
              <a:t>.</a:t>
            </a:r>
            <a:endParaRPr lang="en-US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4005064"/>
            <a:ext cx="8351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Crib</a:t>
            </a:r>
            <a:r>
              <a:rPr lang="cs-CZ" sz="2400" dirty="0"/>
              <a:t> se přikládal pod zašifrovanou zprávu tak, aby žádné písmeno </a:t>
            </a:r>
          </a:p>
          <a:p>
            <a:r>
              <a:rPr lang="cs-CZ" sz="2400" dirty="0"/>
              <a:t>nebylo pod stejným písmenem.</a:t>
            </a:r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922114"/>
          </a:xfrm>
        </p:spPr>
        <p:txBody>
          <a:bodyPr/>
          <a:lstStyle/>
          <a:p>
            <a:r>
              <a:rPr lang="cs-CZ" dirty="0"/>
              <a:t>Poloha </a:t>
            </a:r>
            <a:r>
              <a:rPr lang="cs-CZ" dirty="0" err="1"/>
              <a:t>cribu</a:t>
            </a:r>
            <a:r>
              <a:rPr lang="cs-CZ" dirty="0"/>
              <a:t> a jeho graf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82809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11560" y="1124744"/>
            <a:ext cx="58368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Courier New" pitchFamily="49" charset="0"/>
                <a:cs typeface="Courier New" pitchFamily="49" charset="0"/>
              </a:rPr>
              <a:t>0  1  2  3  4  5  6  7  8  9  10 11 12 13</a:t>
            </a:r>
          </a:p>
          <a:p>
            <a:r>
              <a:rPr lang="cs-CZ" dirty="0">
                <a:latin typeface="Courier New" pitchFamily="49" charset="0"/>
                <a:cs typeface="Courier New" pitchFamily="49" charset="0"/>
              </a:rPr>
              <a:t>k  d  a  e  d  a  q  o  z  s  i  q  m  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m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  <a:p>
            <a:r>
              <a:rPr lang="cs-CZ" dirty="0">
                <a:latin typeface="Courier New" pitchFamily="49" charset="0"/>
                <a:cs typeface="Courier New" pitchFamily="49" charset="0"/>
              </a:rPr>
              <a:t>   k  e  i  n  e  z  u  s  a  e  t  z  e</a:t>
            </a:r>
          </a:p>
          <a:p>
            <a:endParaRPr lang="cs-CZ" b="1" dirty="0">
              <a:latin typeface="Courier New" pitchFamily="49" charset="0"/>
              <a:cs typeface="Courier New" pitchFamily="49" charset="0"/>
            </a:endParaRPr>
          </a:p>
          <a:p>
            <a:r>
              <a:rPr lang="cs-CZ" b="1" dirty="0">
                <a:latin typeface="Courier New" pitchFamily="49" charset="0"/>
                <a:cs typeface="Courier New" pitchFamily="49" charset="0"/>
              </a:rPr>
              <a:t>   14 15 16 17 18 19 20 21 22 23 24 25  </a:t>
            </a:r>
          </a:p>
          <a:p>
            <a:r>
              <a:rPr lang="cs-CZ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k  b  i  l  g  m  p  w  h  a  i  v</a:t>
            </a:r>
          </a:p>
          <a:p>
            <a:r>
              <a:rPr lang="cs-CZ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z  u  m  v  o  r  b  e  r  i  q  t </a:t>
            </a:r>
            <a:r>
              <a:rPr lang="cs-CZ" b="1" dirty="0">
                <a:latin typeface="Courier New" pitchFamily="49" charset="0"/>
                <a:cs typeface="Courier New" pitchFamily="49" charset="0"/>
              </a:rPr>
              <a:t>  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Cykly v grafu </a:t>
            </a:r>
            <a:r>
              <a:rPr lang="cs-CZ" dirty="0" err="1"/>
              <a:t>cribu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4407495"/>
            <a:ext cx="5505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 grafu </a:t>
            </a:r>
            <a:r>
              <a:rPr lang="cs-CZ" sz="2400" dirty="0" err="1"/>
              <a:t>cribu</a:t>
            </a:r>
            <a:r>
              <a:rPr lang="cs-CZ" sz="2400" dirty="0"/>
              <a:t> si </a:t>
            </a:r>
            <a:r>
              <a:rPr lang="cs-CZ" sz="2400" dirty="0" err="1"/>
              <a:t>Turing</a:t>
            </a:r>
            <a:r>
              <a:rPr lang="cs-CZ" sz="2400" dirty="0"/>
              <a:t> vybral nějaký cyklus.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5199583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Například   A     E     I     A    s hranami  2,3,23</a:t>
            </a:r>
            <a:endParaRPr lang="en-US" sz="2400" dirty="0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2483768" y="544522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2915816" y="544522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3347864" y="544522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611560" y="1556792"/>
            <a:ext cx="722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Základní myšlenka byla stejná jako u </a:t>
            </a:r>
            <a:r>
              <a:rPr lang="cs-CZ" sz="2400" dirty="0" err="1"/>
              <a:t>Rejewského</a:t>
            </a:r>
            <a:r>
              <a:rPr lang="cs-CZ" sz="2400" dirty="0"/>
              <a:t> bomby.</a:t>
            </a:r>
            <a:endParaRPr lang="en-US" sz="2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91999" y="2276872"/>
            <a:ext cx="808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Postupně probírat všechna možná nastavení rotorů a hledat ta, </a:t>
            </a:r>
          </a:p>
          <a:p>
            <a:r>
              <a:rPr lang="cs-CZ" sz="2400" dirty="0"/>
              <a:t>která nejsou v rozporu s odhadnutým </a:t>
            </a:r>
            <a:r>
              <a:rPr lang="cs-CZ" sz="2400" dirty="0" err="1"/>
              <a:t>cribem</a:t>
            </a:r>
            <a:r>
              <a:rPr lang="cs-CZ" sz="2400" dirty="0"/>
              <a:t>. </a:t>
            </a:r>
            <a:endParaRPr lang="en-US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11560" y="3246075"/>
            <a:ext cx="8128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Jeho novou myšlenkou bylo testovat vhodnost nastavení rotorů </a:t>
            </a:r>
          </a:p>
          <a:p>
            <a:r>
              <a:rPr lang="cs-CZ" sz="2400" dirty="0"/>
              <a:t>tak, že využíval vlastností propojovací desky.</a:t>
            </a: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testovat nastavení pomocí desky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337" y="3356992"/>
            <a:ext cx="694404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83568" y="1556792"/>
            <a:ext cx="7926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Vlevo je nakresleno, jak šifrují </a:t>
            </a:r>
            <a:r>
              <a:rPr lang="cs-CZ" sz="2400" dirty="0" err="1"/>
              <a:t>Enigmy</a:t>
            </a:r>
            <a:r>
              <a:rPr lang="cs-CZ" sz="2400" dirty="0"/>
              <a:t> s propojovací deskou na</a:t>
            </a:r>
          </a:p>
          <a:p>
            <a:r>
              <a:rPr lang="cs-CZ" sz="2400" dirty="0"/>
              <a:t>základě </a:t>
            </a:r>
            <a:r>
              <a:rPr lang="cs-CZ" sz="2400" dirty="0" err="1"/>
              <a:t>cribu</a:t>
            </a:r>
            <a:r>
              <a:rPr lang="cs-CZ" sz="2400" dirty="0"/>
              <a:t>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2564904"/>
            <a:ext cx="7414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Vpravo pak, jak by šifrovaly </a:t>
            </a:r>
            <a:r>
              <a:rPr lang="cs-CZ" sz="2400" dirty="0" err="1"/>
              <a:t>Enigmy</a:t>
            </a:r>
            <a:r>
              <a:rPr lang="cs-CZ" sz="2400" dirty="0"/>
              <a:t> bez propojovací desky.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testu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398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Propojení v desce není známé.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2060848"/>
            <a:ext cx="7899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Můžeme ale vzít tři </a:t>
            </a:r>
            <a:r>
              <a:rPr lang="cs-CZ" sz="2400" dirty="0" err="1"/>
              <a:t>Enigmy</a:t>
            </a:r>
            <a:r>
              <a:rPr lang="cs-CZ" sz="2400" dirty="0"/>
              <a:t>  bez propojovací desky a s danými </a:t>
            </a:r>
          </a:p>
          <a:p>
            <a:r>
              <a:rPr lang="cs-CZ" sz="2400" dirty="0"/>
              <a:t>nastaveními rotorů a propojit je jako na obrázku.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068960"/>
            <a:ext cx="7961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Permutace, které dělá Enigma bez </a:t>
            </a:r>
            <a:r>
              <a:rPr lang="cs-CZ" sz="2400" dirty="0" err="1"/>
              <a:t>propojovaci</a:t>
            </a:r>
            <a:r>
              <a:rPr lang="cs-CZ" sz="2400" dirty="0"/>
              <a:t> desky v daném </a:t>
            </a:r>
          </a:p>
          <a:p>
            <a:r>
              <a:rPr lang="cs-CZ" sz="2400" dirty="0"/>
              <a:t>nastavení rotorů označíme také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, 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, 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23</a:t>
            </a:r>
            <a:endParaRPr lang="en-US" sz="2400" baseline="-25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4077072"/>
            <a:ext cx="7531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Zkusíme otestovat hypotézu, že propojovací deska spojuje  </a:t>
            </a:r>
          </a:p>
          <a:p>
            <a:r>
              <a:rPr lang="cs-CZ" sz="2400" dirty="0"/>
              <a:t>písmeno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/>
              <a:t>  s písmenem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X, </a:t>
            </a:r>
            <a:r>
              <a:rPr lang="cs-CZ" sz="2400" dirty="0">
                <a:cs typeface="Courier New" pitchFamily="49" charset="0"/>
              </a:rPr>
              <a:t>tj</a:t>
            </a:r>
            <a:r>
              <a:rPr lang="cs-CZ" sz="2400" dirty="0"/>
              <a:t>. platí-li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S(a) = x </a:t>
            </a:r>
            <a:r>
              <a:rPr lang="cs-CZ" sz="2400" dirty="0"/>
              <a:t>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5085184"/>
            <a:ext cx="8492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Do obvodu </a:t>
            </a:r>
            <a:r>
              <a:rPr lang="cs-CZ" sz="2400" dirty="0" err="1"/>
              <a:t>Enigem</a:t>
            </a:r>
            <a:r>
              <a:rPr lang="cs-CZ" sz="2400" dirty="0"/>
              <a:t> propojených jako vpravo pustíme do </a:t>
            </a:r>
            <a:r>
              <a:rPr lang="cs-CZ" sz="2400" dirty="0" err="1"/>
              <a:t>Enigmy</a:t>
            </a:r>
            <a:r>
              <a:rPr lang="cs-CZ" sz="2400" dirty="0"/>
              <a:t>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cs-CZ" sz="2400" dirty="0">
                <a:cs typeface="Courier New" pitchFamily="49" charset="0"/>
              </a:rPr>
              <a:t>proud po drátu z klávesy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cs-CZ" sz="2400" dirty="0"/>
              <a:t> .</a:t>
            </a:r>
            <a:endParaRPr lang="en-US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9552" y="5949280"/>
            <a:ext cx="7865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 proběhnutí proudu celým cyklem </a:t>
            </a:r>
            <a:r>
              <a:rPr lang="cs-CZ" sz="2400" dirty="0" err="1"/>
              <a:t>Enigem</a:t>
            </a:r>
            <a:r>
              <a:rPr lang="cs-CZ" sz="2400" dirty="0"/>
              <a:t> zjistíme hodnotu</a:t>
            </a:r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23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(X).  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925513"/>
          </a:xfrm>
        </p:spPr>
        <p:txBody>
          <a:bodyPr/>
          <a:lstStyle/>
          <a:p>
            <a:r>
              <a:rPr lang="cs-CZ"/>
              <a:t>Řešení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61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Tu už šlo řešit rutinním způsobem. Co nejvíce známých permutací převedl na levou</a:t>
            </a:r>
          </a:p>
          <a:p>
            <a:r>
              <a:rPr lang="cs-CZ"/>
              <a:t>stranu.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95288" y="1773238"/>
            <a:ext cx="200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Dostal tak rovnice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68313" y="2276475"/>
            <a:ext cx="4830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     PHSAS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H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388938" y="2693988"/>
            <a:ext cx="5072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     P</a:t>
            </a:r>
            <a:r>
              <a:rPr lang="cs-CZ" sz="2800" baseline="30000">
                <a:latin typeface="Times New Roman" pitchFamily="18" charset="0"/>
              </a:rPr>
              <a:t>2</a:t>
            </a:r>
            <a:r>
              <a:rPr lang="cs-CZ" sz="2800" i="1">
                <a:latin typeface="Times New Roman" pitchFamily="18" charset="0"/>
              </a:rPr>
              <a:t>HSBS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H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-2</a:t>
            </a:r>
            <a:r>
              <a:rPr lang="cs-CZ" sz="2800" i="1">
                <a:latin typeface="Times New Roman" pitchFamily="18" charset="0"/>
              </a:rPr>
              <a:t>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2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-2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82588" y="3125788"/>
            <a:ext cx="5268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     P</a:t>
            </a:r>
            <a:r>
              <a:rPr lang="cs-CZ" sz="2800" baseline="30000">
                <a:latin typeface="Times New Roman" pitchFamily="18" charset="0"/>
              </a:rPr>
              <a:t>3</a:t>
            </a:r>
            <a:r>
              <a:rPr lang="cs-CZ" sz="2800" i="1">
                <a:latin typeface="Times New Roman" pitchFamily="18" charset="0"/>
              </a:rPr>
              <a:t>HSCS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H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-3</a:t>
            </a:r>
            <a:r>
              <a:rPr lang="cs-CZ" sz="2800" i="1">
                <a:latin typeface="Times New Roman" pitchFamily="18" charset="0"/>
              </a:rPr>
              <a:t>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3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-3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  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363538" y="3486150"/>
            <a:ext cx="5111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     P</a:t>
            </a:r>
            <a:r>
              <a:rPr lang="cs-CZ" sz="2800" baseline="30000">
                <a:latin typeface="Times New Roman" pitchFamily="18" charset="0"/>
              </a:rPr>
              <a:t>4</a:t>
            </a:r>
            <a:r>
              <a:rPr lang="cs-CZ" sz="2800" i="1">
                <a:latin typeface="Times New Roman" pitchFamily="18" charset="0"/>
              </a:rPr>
              <a:t>HSDS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H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-4</a:t>
            </a:r>
            <a:r>
              <a:rPr lang="cs-CZ" sz="2800" i="1">
                <a:latin typeface="Times New Roman" pitchFamily="18" charset="0"/>
              </a:rPr>
              <a:t>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4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-4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323850" y="3846513"/>
            <a:ext cx="5072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     P</a:t>
            </a:r>
            <a:r>
              <a:rPr lang="cs-CZ" sz="2800" baseline="30000">
                <a:latin typeface="Times New Roman" pitchFamily="18" charset="0"/>
              </a:rPr>
              <a:t>5</a:t>
            </a:r>
            <a:r>
              <a:rPr lang="cs-CZ" sz="2800" i="1">
                <a:latin typeface="Times New Roman" pitchFamily="18" charset="0"/>
              </a:rPr>
              <a:t>HSES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H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-5</a:t>
            </a:r>
            <a:r>
              <a:rPr lang="cs-CZ" sz="2800" i="1">
                <a:latin typeface="Times New Roman" pitchFamily="18" charset="0"/>
              </a:rPr>
              <a:t>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5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-5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323850" y="4278313"/>
            <a:ext cx="5072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      P</a:t>
            </a:r>
            <a:r>
              <a:rPr lang="cs-CZ" sz="2800" baseline="30000" dirty="0">
                <a:latin typeface="Times New Roman" pitchFamily="18" charset="0"/>
              </a:rPr>
              <a:t>6</a:t>
            </a:r>
            <a:r>
              <a:rPr lang="cs-CZ" sz="2800" i="1" dirty="0">
                <a:latin typeface="Times New Roman" pitchFamily="18" charset="0"/>
              </a:rPr>
              <a:t>HS</a:t>
            </a:r>
            <a:r>
              <a:rPr lang="en-US" sz="2800" i="1" dirty="0">
                <a:latin typeface="Times New Roman" pitchFamily="18" charset="0"/>
              </a:rPr>
              <a:t>F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-6</a:t>
            </a:r>
            <a:r>
              <a:rPr lang="cs-CZ" sz="2800" i="1" dirty="0">
                <a:latin typeface="Times New Roman" pitchFamily="18" charset="0"/>
              </a:rPr>
              <a:t> = </a:t>
            </a:r>
            <a:r>
              <a:rPr lang="cs-CZ" sz="2800" i="1" dirty="0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6</a:t>
            </a:r>
            <a:r>
              <a:rPr lang="cs-CZ" sz="2800" i="1" dirty="0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-6</a:t>
            </a:r>
            <a:r>
              <a:rPr lang="cs-CZ" sz="2800" i="1" dirty="0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 dirty="0">
              <a:latin typeface="Times New Roman" pitchFamily="18" charset="0"/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663575" y="4960938"/>
            <a:ext cx="790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Levé strany jsou samé známé permutace, mohl tedy spočítat jejich složení a</a:t>
            </a:r>
          </a:p>
          <a:p>
            <a:r>
              <a:rPr lang="cs-CZ"/>
              <a:t>nahradit je jedinou permutací.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189" grpId="0"/>
      <p:bldP spid="93190" grpId="0"/>
      <p:bldP spid="93191" grpId="0"/>
      <p:bldP spid="93192" grpId="0"/>
      <p:bldP spid="93193" grpId="0"/>
      <p:bldP spid="93194" grpId="0"/>
      <p:bldP spid="93195" grpId="0"/>
      <p:bldP spid="93196" grpId="0"/>
      <p:bldP spid="9319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Čím více cyklů, tím lépe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700808"/>
            <a:ext cx="7824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Pokud bylo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23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(x)= y  </a:t>
            </a:r>
            <a:r>
              <a:rPr lang="cs-CZ" sz="2400" dirty="0">
                <a:cs typeface="Courier New" pitchFamily="49" charset="0"/>
              </a:rPr>
              <a:t>různé od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cs-CZ" sz="2400" dirty="0">
                <a:cs typeface="Courier New" pitchFamily="49" charset="0"/>
              </a:rPr>
              <a:t>,   rozsvítila se po </a:t>
            </a:r>
          </a:p>
          <a:p>
            <a:r>
              <a:rPr lang="cs-CZ" sz="2400" dirty="0">
                <a:cs typeface="Courier New" pitchFamily="49" charset="0"/>
              </a:rPr>
              <a:t>průchodu cyklem jiná žárovička než  X, což znamenalo, že</a:t>
            </a:r>
          </a:p>
          <a:p>
            <a:r>
              <a:rPr lang="cs-CZ" sz="2400" dirty="0">
                <a:cs typeface="Courier New" pitchFamily="49" charset="0"/>
              </a:rPr>
              <a:t>Hypotéza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S(a)=x  </a:t>
            </a:r>
            <a:r>
              <a:rPr lang="cs-CZ" sz="2400" dirty="0">
                <a:cs typeface="Courier New" pitchFamily="49" charset="0"/>
              </a:rPr>
              <a:t>není správná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. 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3284984"/>
            <a:ext cx="7111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Vynutila si totiž také rovnost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S(a)=y</a:t>
            </a:r>
            <a:r>
              <a:rPr lang="cs-CZ" sz="2400" dirty="0"/>
              <a:t> a to není možné, </a:t>
            </a:r>
          </a:p>
          <a:p>
            <a:r>
              <a:rPr lang="cs-CZ" sz="2400" dirty="0"/>
              <a:t>v propojovací desce  nemůže být písmeno A spojené  se</a:t>
            </a:r>
          </a:p>
          <a:p>
            <a:r>
              <a:rPr lang="cs-CZ" sz="2400" dirty="0"/>
              <a:t>dvěma různými písmeny.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4725144"/>
            <a:ext cx="7799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Čím více bylo v grafu cyklů obsahujících jedno písmeno, tím </a:t>
            </a:r>
          </a:p>
          <a:p>
            <a:r>
              <a:rPr lang="cs-CZ" sz="2400" dirty="0"/>
              <a:t>více hypotéz se dalo testovat najednou.</a:t>
            </a:r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Turingova</a:t>
            </a:r>
            <a:r>
              <a:rPr lang="cs-CZ" dirty="0"/>
              <a:t> bomba</a:t>
            </a:r>
          </a:p>
        </p:txBody>
      </p:sp>
      <p:pic>
        <p:nvPicPr>
          <p:cNvPr id="5" name="Zástupný symbol pro obsah 4" descr="640px-Bletchley_Park_Bombe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412836"/>
            <a:ext cx="2654424" cy="3680460"/>
          </a:xfrm>
        </p:spPr>
      </p:pic>
      <p:pic>
        <p:nvPicPr>
          <p:cNvPr id="6" name="Zástupný symbol pro obsah 5" descr="245px-Bletchley_Park_Bombe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420888"/>
            <a:ext cx="2592288" cy="3672408"/>
          </a:xfrm>
        </p:spPr>
      </p:pic>
      <p:sp>
        <p:nvSpPr>
          <p:cNvPr id="7" name="TextovéPole 6"/>
          <p:cNvSpPr txBox="1"/>
          <p:nvPr/>
        </p:nvSpPr>
        <p:spPr>
          <a:xfrm>
            <a:off x="755576" y="1455167"/>
            <a:ext cx="4223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Zhmotněná </a:t>
            </a:r>
            <a:r>
              <a:rPr lang="cs-CZ" sz="2400" dirty="0" err="1"/>
              <a:t>Turingova</a:t>
            </a:r>
            <a:r>
              <a:rPr lang="cs-CZ" sz="2400" dirty="0"/>
              <a:t> myšlenka.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Turingova</a:t>
            </a:r>
            <a:r>
              <a:rPr lang="cs-CZ" dirty="0"/>
              <a:t>-</a:t>
            </a:r>
            <a:r>
              <a:rPr lang="cs-CZ" dirty="0" err="1"/>
              <a:t>Welchmannova</a:t>
            </a:r>
            <a:r>
              <a:rPr lang="cs-CZ" dirty="0"/>
              <a:t> bomba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164" y="1739984"/>
            <a:ext cx="3261740" cy="478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4139952" y="1412776"/>
            <a:ext cx="5004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Takto sestrojená </a:t>
            </a:r>
            <a:r>
              <a:rPr lang="cs-CZ" sz="2400" dirty="0" err="1"/>
              <a:t>Turingova</a:t>
            </a:r>
            <a:r>
              <a:rPr lang="cs-CZ" sz="2400" dirty="0"/>
              <a:t> </a:t>
            </a:r>
            <a:r>
              <a:rPr lang="en-US" sz="2400" dirty="0" err="1"/>
              <a:t>bomba</a:t>
            </a:r>
            <a:r>
              <a:rPr lang="en-US" sz="2400" dirty="0"/>
              <a:t> </a:t>
            </a:r>
          </a:p>
          <a:p>
            <a:r>
              <a:rPr lang="cs-CZ" sz="2400" dirty="0"/>
              <a:t>Hlásila</a:t>
            </a:r>
            <a:r>
              <a:rPr lang="en-US" sz="2400" dirty="0"/>
              <a:t> </a:t>
            </a:r>
            <a:r>
              <a:rPr lang="cs-CZ" sz="2400" dirty="0"/>
              <a:t>příliš mnoho falešných </a:t>
            </a:r>
            <a:endParaRPr lang="en-US" sz="2400" dirty="0"/>
          </a:p>
          <a:p>
            <a:r>
              <a:rPr lang="cs-CZ" sz="2400" dirty="0"/>
              <a:t>poplachů,</a:t>
            </a:r>
            <a:r>
              <a:rPr lang="en-US" sz="2400" dirty="0"/>
              <a:t> </a:t>
            </a:r>
            <a:r>
              <a:rPr lang="cs-CZ" sz="2400" dirty="0"/>
              <a:t>které všechny bylo nutné </a:t>
            </a:r>
            <a:endParaRPr lang="en-US" sz="2400" dirty="0"/>
          </a:p>
          <a:p>
            <a:r>
              <a:rPr lang="cs-CZ" sz="2400" dirty="0"/>
              <a:t>ručně testovat, což neúměrně </a:t>
            </a:r>
            <a:endParaRPr lang="en-US" sz="2400" dirty="0"/>
          </a:p>
          <a:p>
            <a:r>
              <a:rPr lang="cs-CZ" sz="2400" dirty="0"/>
              <a:t>prodlužovalo </a:t>
            </a:r>
            <a:r>
              <a:rPr lang="en-US" sz="2400" dirty="0"/>
              <a:t> </a:t>
            </a:r>
            <a:r>
              <a:rPr lang="cs-CZ" sz="2400" dirty="0"/>
              <a:t>dobu potřebnou pro </a:t>
            </a:r>
            <a:endParaRPr lang="en-US" sz="2400" dirty="0"/>
          </a:p>
          <a:p>
            <a:r>
              <a:rPr lang="cs-CZ" sz="2400" dirty="0"/>
              <a:t>odhalení klíče.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67944" y="3933056"/>
            <a:ext cx="476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Konečné vylepšení navrhnul </a:t>
            </a:r>
            <a:r>
              <a:rPr lang="cs-CZ" sz="2400" dirty="0" err="1"/>
              <a:t>Gordon</a:t>
            </a:r>
            <a:r>
              <a:rPr lang="cs-CZ" sz="2400" dirty="0"/>
              <a:t> </a:t>
            </a:r>
          </a:p>
          <a:p>
            <a:r>
              <a:rPr lang="cs-CZ" sz="2400" dirty="0" err="1"/>
              <a:t>Welchmann</a:t>
            </a:r>
            <a:r>
              <a:rPr lang="cs-CZ" sz="2400" dirty="0"/>
              <a:t> v podobě propojovací</a:t>
            </a:r>
          </a:p>
          <a:p>
            <a:r>
              <a:rPr lang="cs-CZ" sz="2400" dirty="0"/>
              <a:t>desky.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80910" y="5085184"/>
            <a:ext cx="4963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Ta umožnila okamžitě odvodit všechny</a:t>
            </a:r>
          </a:p>
          <a:p>
            <a:r>
              <a:rPr lang="cs-CZ" sz="2400" dirty="0"/>
              <a:t>možné důsledky dosavadních výpočtů</a:t>
            </a:r>
            <a:r>
              <a:rPr lang="en-US" sz="2400" dirty="0"/>
              <a:t> a t</a:t>
            </a:r>
            <a:r>
              <a:rPr lang="cs-CZ" sz="2400" dirty="0" err="1"/>
              <a:t>ak</a:t>
            </a:r>
            <a:r>
              <a:rPr lang="cs-CZ" sz="2400" dirty="0"/>
              <a:t> podstatně snížit počet falešných poplachů..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5188"/>
          </a:xfrm>
        </p:spPr>
        <p:txBody>
          <a:bodyPr/>
          <a:lstStyle/>
          <a:p>
            <a:r>
              <a:rPr lang="cs-CZ"/>
              <a:t>Okamžik pravdy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76238" y="69215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V soustavě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95288" y="1125538"/>
            <a:ext cx="2427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U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388938" y="1557338"/>
            <a:ext cx="250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V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2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-2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382588" y="1916113"/>
            <a:ext cx="2765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W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3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-3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  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63538" y="2349500"/>
            <a:ext cx="2597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X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4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-4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323850" y="2781300"/>
            <a:ext cx="257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Y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5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-5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323850" y="3213100"/>
            <a:ext cx="257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Z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6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-6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179388" y="3789363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Vynásobil vždy dvojice </a:t>
            </a:r>
          </a:p>
          <a:p>
            <a:r>
              <a:rPr lang="cs-CZ"/>
              <a:t>po sobě jsoucích rovnic.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3297238" y="1341438"/>
            <a:ext cx="458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UV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2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-2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3297238" y="1773238"/>
            <a:ext cx="458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VW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2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-2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3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-3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 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3276600" y="2205038"/>
            <a:ext cx="458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WX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3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-3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4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-4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 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3368675" y="2636838"/>
            <a:ext cx="458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XY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4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-4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5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-5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 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3276600" y="3068638"/>
            <a:ext cx="458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YZ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5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-5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6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-6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 </a:t>
            </a:r>
            <a:r>
              <a:rPr lang="cs-CZ" sz="2800" i="1">
                <a:latin typeface="Times New Roman" pitchFamily="18" charset="0"/>
              </a:rPr>
              <a:t>.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3419475" y="3789363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Po úpravě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271463" y="4508500"/>
            <a:ext cx="458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UV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250825" y="4926013"/>
            <a:ext cx="458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VW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2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-2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250825" y="5300663"/>
            <a:ext cx="458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WX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3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-3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250825" y="5718175"/>
            <a:ext cx="458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XY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4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-4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271463" y="6149975"/>
            <a:ext cx="458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YZ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5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-5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 </a:t>
            </a:r>
            <a:r>
              <a:rPr lang="cs-CZ" sz="2800" i="1">
                <a:latin typeface="Times New Roman" pitchFamily="18" charset="0"/>
              </a:rPr>
              <a:t>.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4211638" y="4479925"/>
            <a:ext cx="47879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/>
              <a:t>Všechny známé permutace  </a:t>
            </a:r>
            <a:r>
              <a:rPr lang="cs-CZ" sz="2000" i="1">
                <a:latin typeface="Times New Roman" pitchFamily="18" charset="0"/>
              </a:rPr>
              <a:t>UV,VW,WX,XY</a:t>
            </a:r>
          </a:p>
          <a:p>
            <a:r>
              <a:rPr lang="cs-CZ"/>
              <a:t>a</a:t>
            </a:r>
            <a:r>
              <a:rPr lang="cs-CZ" sz="2000" i="1">
                <a:latin typeface="Times New Roman" pitchFamily="18" charset="0"/>
              </a:rPr>
              <a:t> YZ</a:t>
            </a:r>
            <a:r>
              <a:rPr lang="cs-CZ" i="1">
                <a:latin typeface="Times New Roman" pitchFamily="18" charset="0"/>
              </a:rPr>
              <a:t>   </a:t>
            </a:r>
            <a:r>
              <a:rPr lang="cs-CZ"/>
              <a:t>jsou tak konjugované s neznámou</a:t>
            </a:r>
          </a:p>
          <a:p>
            <a:r>
              <a:rPr lang="cs-CZ"/>
              <a:t>permutací  </a:t>
            </a:r>
            <a:r>
              <a:rPr lang="cs-CZ" sz="20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000" i="1">
                <a:latin typeface="Times New Roman" pitchFamily="18" charset="0"/>
              </a:rPr>
              <a:t>P</a:t>
            </a:r>
            <a:r>
              <a:rPr lang="cs-CZ" sz="20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000" i="1">
                <a:latin typeface="Times New Roman" pitchFamily="18" charset="0"/>
              </a:rPr>
              <a:t>P</a:t>
            </a:r>
            <a:r>
              <a:rPr lang="cs-CZ" sz="2000" baseline="30000">
                <a:latin typeface="Times New Roman" pitchFamily="18" charset="0"/>
              </a:rPr>
              <a:t>-1</a:t>
            </a:r>
            <a:r>
              <a:rPr lang="cs-CZ" sz="2000">
                <a:latin typeface="Times New Roman" pitchFamily="18" charset="0"/>
              </a:rPr>
              <a:t>, </a:t>
            </a:r>
            <a:r>
              <a:rPr lang="cs-CZ"/>
              <a:t>a</a:t>
            </a:r>
            <a:r>
              <a:rPr lang="cs-CZ" sz="2000">
                <a:latin typeface="Times New Roman" pitchFamily="18" charset="0"/>
              </a:rPr>
              <a:t> </a:t>
            </a:r>
            <a:r>
              <a:rPr lang="cs-CZ"/>
              <a:t>musí mít proto stejný</a:t>
            </a:r>
          </a:p>
          <a:p>
            <a:r>
              <a:rPr lang="cs-CZ"/>
              <a:t>cyklický typ.</a:t>
            </a: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4284663" y="6021388"/>
            <a:ext cx="175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A to neměly 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6" grpId="1"/>
      <p:bldP spid="95237" grpId="0"/>
      <p:bldP spid="95238" grpId="0"/>
      <p:bldP spid="95239" grpId="0"/>
      <p:bldP spid="95240" grpId="0"/>
      <p:bldP spid="95241" grpId="0"/>
      <p:bldP spid="95242" grpId="0"/>
      <p:bldP spid="95243" grpId="0"/>
      <p:bldP spid="95244" grpId="0"/>
      <p:bldP spid="95245" grpId="0"/>
      <p:bldP spid="95246" grpId="0"/>
      <p:bldP spid="95247" grpId="0"/>
      <p:bldP spid="95248" grpId="0"/>
      <p:bldP spid="95249" grpId="0"/>
      <p:bldP spid="95250" grpId="0"/>
      <p:bldP spid="95251" grpId="0"/>
      <p:bldP spid="95252" grpId="0"/>
      <p:bldP spid="95253" grpId="0"/>
      <p:bldP spid="95254" grpId="0"/>
      <p:bldP spid="95255" grpId="0"/>
      <p:bldP spid="952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863600"/>
          </a:xfrm>
        </p:spPr>
        <p:txBody>
          <a:bodyPr/>
          <a:lstStyle/>
          <a:p>
            <a:r>
              <a:rPr lang="cs-CZ"/>
              <a:t>Chyba konstruktérů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68313" y="908050"/>
            <a:ext cx="365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Kde se při výpočtech stala chyba?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468313" y="1341438"/>
            <a:ext cx="8083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Rejewski zkoušel různé dny, aby vyloučil možnost, že si zvolil den, ve kterém </a:t>
            </a:r>
          </a:p>
          <a:p>
            <a:r>
              <a:rPr lang="cs-CZ"/>
              <a:t>došlo při šifrování klíče zprávy ke změně polohy prostředního rotoru. Problém </a:t>
            </a:r>
          </a:p>
          <a:p>
            <a:r>
              <a:rPr lang="cs-CZ"/>
              <a:t>ale stále zůstával.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19113" y="2270125"/>
            <a:ext cx="220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Připomeňme si, že  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252413" y="2636838"/>
            <a:ext cx="3341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   U = PHSAS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H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173038" y="3054350"/>
            <a:ext cx="3511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    V = P</a:t>
            </a:r>
            <a:r>
              <a:rPr lang="cs-CZ" sz="2800" baseline="30000">
                <a:latin typeface="Times New Roman" pitchFamily="18" charset="0"/>
              </a:rPr>
              <a:t>2</a:t>
            </a:r>
            <a:r>
              <a:rPr lang="cs-CZ" sz="2800" i="1">
                <a:latin typeface="Times New Roman" pitchFamily="18" charset="0"/>
              </a:rPr>
              <a:t>HSBS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H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-2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166688" y="3486150"/>
            <a:ext cx="3521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   W = P</a:t>
            </a:r>
            <a:r>
              <a:rPr lang="cs-CZ" sz="2800" baseline="30000">
                <a:latin typeface="Times New Roman" pitchFamily="18" charset="0"/>
              </a:rPr>
              <a:t>3</a:t>
            </a:r>
            <a:r>
              <a:rPr lang="cs-CZ" sz="2800" i="1">
                <a:latin typeface="Times New Roman" pitchFamily="18" charset="0"/>
              </a:rPr>
              <a:t>HSCS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H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-3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147638" y="3917950"/>
            <a:ext cx="3551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    X = P</a:t>
            </a:r>
            <a:r>
              <a:rPr lang="cs-CZ" sz="2800" baseline="30000">
                <a:latin typeface="Times New Roman" pitchFamily="18" charset="0"/>
              </a:rPr>
              <a:t>4</a:t>
            </a:r>
            <a:r>
              <a:rPr lang="cs-CZ" sz="2800" i="1">
                <a:latin typeface="Times New Roman" pitchFamily="18" charset="0"/>
              </a:rPr>
              <a:t>HSDS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H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-4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107950" y="4349750"/>
            <a:ext cx="3492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    Y = P</a:t>
            </a:r>
            <a:r>
              <a:rPr lang="cs-CZ" sz="2800" baseline="30000">
                <a:latin typeface="Times New Roman" pitchFamily="18" charset="0"/>
              </a:rPr>
              <a:t>5</a:t>
            </a:r>
            <a:r>
              <a:rPr lang="cs-CZ" sz="2800" i="1">
                <a:latin typeface="Times New Roman" pitchFamily="18" charset="0"/>
              </a:rPr>
              <a:t>HSES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H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-5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107950" y="4781550"/>
            <a:ext cx="3573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     Z = P</a:t>
            </a:r>
            <a:r>
              <a:rPr lang="cs-CZ" sz="2800" baseline="30000" dirty="0">
                <a:latin typeface="Times New Roman" pitchFamily="18" charset="0"/>
              </a:rPr>
              <a:t>6</a:t>
            </a:r>
            <a:r>
              <a:rPr lang="cs-CZ" sz="2800" i="1" dirty="0">
                <a:latin typeface="Times New Roman" pitchFamily="18" charset="0"/>
              </a:rPr>
              <a:t>HS</a:t>
            </a:r>
            <a:r>
              <a:rPr lang="en-US" sz="2800" i="1" dirty="0">
                <a:latin typeface="Times New Roman" pitchFamily="18" charset="0"/>
              </a:rPr>
              <a:t>F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-6.</a:t>
            </a:r>
            <a:endParaRPr lang="en-US" sz="2800" i="1" dirty="0">
              <a:latin typeface="Times New Roman" pitchFamily="18" charset="0"/>
            </a:endParaRP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4284663" y="2562225"/>
            <a:ext cx="44640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Protože volba permutací  </a:t>
            </a:r>
            <a:r>
              <a:rPr lang="cs-CZ" sz="2000" i="1">
                <a:latin typeface="Times New Roman" pitchFamily="18" charset="0"/>
              </a:rPr>
              <a:t>A,B,C,D,E,F </a:t>
            </a:r>
            <a:r>
              <a:rPr lang="cs-CZ"/>
              <a:t> </a:t>
            </a:r>
          </a:p>
          <a:p>
            <a:r>
              <a:rPr lang="cs-CZ"/>
              <a:t>dávala velké množství stereotypních klíčů,</a:t>
            </a:r>
          </a:p>
          <a:p>
            <a:r>
              <a:rPr lang="cs-CZ"/>
              <a:t>poslední podezřelou volbou byla volba </a:t>
            </a:r>
          </a:p>
          <a:p>
            <a:r>
              <a:rPr lang="cs-CZ"/>
              <a:t>propojení do vstupního rotoru </a:t>
            </a:r>
            <a:r>
              <a:rPr lang="cs-CZ" sz="2000" i="1">
                <a:latin typeface="Times New Roman" pitchFamily="18" charset="0"/>
              </a:rPr>
              <a:t>H.</a:t>
            </a:r>
            <a:endParaRPr lang="cs-CZ"/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4264025" y="4005263"/>
            <a:ext cx="4730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Protože volba propojení v pořadí písmen na </a:t>
            </a:r>
          </a:p>
          <a:p>
            <a:r>
              <a:rPr lang="cs-CZ"/>
              <a:t>klávesnici nefungovala, Rejewski zkusil</a:t>
            </a:r>
          </a:p>
          <a:p>
            <a:r>
              <a:rPr lang="cs-CZ"/>
              <a:t>jiné pravidelné propojení na obvod vstupního</a:t>
            </a:r>
          </a:p>
          <a:p>
            <a:r>
              <a:rPr lang="cs-CZ"/>
              <a:t>rotoru, tentokrát v pořadí podle abecedy.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447675" y="5445125"/>
            <a:ext cx="843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Ze zdířky   </a:t>
            </a:r>
            <a:r>
              <a:rPr lang="cs-CZ" sz="2000">
                <a:latin typeface="Courier New" pitchFamily="49" charset="0"/>
              </a:rPr>
              <a:t>A </a:t>
            </a:r>
            <a:r>
              <a:rPr lang="cs-CZ"/>
              <a:t>na místo</a:t>
            </a:r>
            <a:r>
              <a:rPr lang="cs-CZ" sz="2000">
                <a:latin typeface="Courier New" pitchFamily="49" charset="0"/>
              </a:rPr>
              <a:t> A </a:t>
            </a:r>
            <a:r>
              <a:rPr lang="cs-CZ"/>
              <a:t>na vstupním rotoru, ze zdířky</a:t>
            </a:r>
            <a:r>
              <a:rPr lang="cs-CZ" sz="2000">
                <a:latin typeface="Courier New" pitchFamily="49" charset="0"/>
              </a:rPr>
              <a:t> B </a:t>
            </a:r>
            <a:r>
              <a:rPr lang="cs-CZ" sz="1600"/>
              <a:t>na místo</a:t>
            </a:r>
            <a:r>
              <a:rPr lang="cs-CZ" sz="2000">
                <a:latin typeface="Courier New" pitchFamily="49" charset="0"/>
              </a:rPr>
              <a:t> B, </a:t>
            </a:r>
            <a:r>
              <a:rPr lang="cs-CZ"/>
              <a:t>atd.</a:t>
            </a:r>
            <a:r>
              <a:rPr lang="cs-CZ" sz="2000">
                <a:latin typeface="Courier New" pitchFamily="49" charset="0"/>
              </a:rPr>
              <a:t>  </a:t>
            </a:r>
            <a:endParaRPr lang="cs-CZ"/>
          </a:p>
        </p:txBody>
      </p: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447675" y="5876925"/>
            <a:ext cx="8553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To znamenalo volbu </a:t>
            </a:r>
            <a:r>
              <a:rPr lang="cs-CZ" sz="2000" i="1">
                <a:latin typeface="Times New Roman" pitchFamily="18" charset="0"/>
              </a:rPr>
              <a:t> H  </a:t>
            </a:r>
            <a:r>
              <a:rPr lang="cs-CZ"/>
              <a:t>jako identické permutace, čili úplné vypuštění </a:t>
            </a:r>
            <a:r>
              <a:rPr lang="cs-CZ" sz="2000" i="1">
                <a:latin typeface="Times New Roman" pitchFamily="18" charset="0"/>
              </a:rPr>
              <a:t>H</a:t>
            </a:r>
            <a:r>
              <a:rPr lang="cs-CZ"/>
              <a:t>  z rovnic. </a:t>
            </a:r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468313" y="6375400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A to fungovalo  !!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  <p:bldP spid="97286" grpId="0"/>
      <p:bldP spid="97287" grpId="0"/>
      <p:bldP spid="97288" grpId="0"/>
      <p:bldP spid="97289" grpId="0"/>
      <p:bldP spid="97290" grpId="0"/>
      <p:bldP spid="97291" grpId="0"/>
      <p:bldP spid="97292" grpId="0"/>
      <p:bldP spid="97293" grpId="0"/>
      <p:bldP spid="97295" grpId="0"/>
      <p:bldP spid="97296" grpId="0"/>
      <p:bldP spid="97297" grpId="0"/>
      <p:bldP spid="97298" grpId="0"/>
      <p:bldP spid="972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dirty="0"/>
              <a:t>Konec výpočtů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82550" y="1773238"/>
            <a:ext cx="28071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     V = P</a:t>
            </a:r>
            <a:r>
              <a:rPr lang="cs-CZ" sz="2800" baseline="30000" dirty="0">
                <a:latin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</a:rPr>
              <a:t>S</a:t>
            </a:r>
            <a:r>
              <a:rPr lang="cs-CZ" sz="2800" i="1" dirty="0">
                <a:latin typeface="Times New Roman" pitchFamily="18" charset="0"/>
              </a:rPr>
              <a:t>BS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endParaRPr lang="en-US" sz="2800" i="1" dirty="0">
              <a:latin typeface="Times New Roman" pitchFamily="18" charset="0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66688" y="2276475"/>
            <a:ext cx="2805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   W = P</a:t>
            </a:r>
            <a:r>
              <a:rPr lang="cs-CZ" sz="2800" baseline="30000">
                <a:latin typeface="Times New Roman" pitchFamily="18" charset="0"/>
              </a:rPr>
              <a:t>3</a:t>
            </a:r>
            <a:r>
              <a:rPr lang="cs-CZ" sz="2800" i="1">
                <a:latin typeface="Times New Roman" pitchFamily="18" charset="0"/>
              </a:rPr>
              <a:t>SCS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-3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47638" y="2781300"/>
            <a:ext cx="2835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    X = P</a:t>
            </a:r>
            <a:r>
              <a:rPr lang="cs-CZ" sz="2800" baseline="30000">
                <a:latin typeface="Times New Roman" pitchFamily="18" charset="0"/>
              </a:rPr>
              <a:t>4</a:t>
            </a:r>
            <a:r>
              <a:rPr lang="cs-CZ" sz="2800" i="1">
                <a:latin typeface="Times New Roman" pitchFamily="18" charset="0"/>
              </a:rPr>
              <a:t>SDS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-4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107950" y="3270250"/>
            <a:ext cx="2776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    Y = P</a:t>
            </a:r>
            <a:r>
              <a:rPr lang="cs-CZ" sz="2800" baseline="30000">
                <a:latin typeface="Times New Roman" pitchFamily="18" charset="0"/>
              </a:rPr>
              <a:t>5</a:t>
            </a:r>
            <a:r>
              <a:rPr lang="cs-CZ" sz="2800" i="1">
                <a:latin typeface="Times New Roman" pitchFamily="18" charset="0"/>
              </a:rPr>
              <a:t>SES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-5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107950" y="3716338"/>
            <a:ext cx="28536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     Z = P</a:t>
            </a:r>
            <a:r>
              <a:rPr lang="cs-CZ" sz="2800" baseline="30000" dirty="0">
                <a:latin typeface="Times New Roman" pitchFamily="18" charset="0"/>
              </a:rPr>
              <a:t>6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en-US" sz="2800" i="1">
                <a:latin typeface="Times New Roman" pitchFamily="18" charset="0"/>
              </a:rPr>
              <a:t>F</a:t>
            </a:r>
            <a:r>
              <a:rPr lang="cs-CZ" sz="2800" i="1">
                <a:latin typeface="Times New Roman" pitchFamily="18" charset="0"/>
              </a:rPr>
              <a:t>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-6.</a:t>
            </a:r>
            <a:endParaRPr lang="en-US" sz="2800" i="1" dirty="0">
              <a:latin typeface="Times New Roman" pitchFamily="18" charset="0"/>
            </a:endParaRP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179388" y="1268413"/>
            <a:ext cx="2625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    U = PSAS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690563" y="9017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Při volbě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447675" y="4506913"/>
            <a:ext cx="30861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měly součiny  </a:t>
            </a:r>
            <a:r>
              <a:rPr lang="cs-CZ" sz="2000" i="1">
                <a:latin typeface="Times New Roman" pitchFamily="18" charset="0"/>
              </a:rPr>
              <a:t>UV, VW, WX, </a:t>
            </a:r>
          </a:p>
          <a:p>
            <a:r>
              <a:rPr lang="cs-CZ" sz="2000" i="1">
                <a:latin typeface="Times New Roman" pitchFamily="18" charset="0"/>
              </a:rPr>
              <a:t>XY, YZ  </a:t>
            </a:r>
            <a:r>
              <a:rPr lang="cs-CZ"/>
              <a:t>stejný cyklický typ,</a:t>
            </a:r>
          </a:p>
          <a:p>
            <a:r>
              <a:rPr lang="cs-CZ"/>
              <a:t>výpočty prošly okamžikem </a:t>
            </a:r>
          </a:p>
          <a:p>
            <a:r>
              <a:rPr lang="cs-CZ"/>
              <a:t>pravdy.</a:t>
            </a:r>
            <a:endParaRPr lang="cs-CZ">
              <a:latin typeface="Times New Roman" pitchFamily="18" charset="0"/>
            </a:endParaRP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4211638" y="107315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Z rovnice</a:t>
            </a: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4160838" y="1484313"/>
            <a:ext cx="458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UV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4119563" y="2060575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vypočítal</a:t>
            </a:r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4211638" y="2478088"/>
            <a:ext cx="458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i="1">
                <a:latin typeface="Times New Roman" pitchFamily="18" charset="0"/>
              </a:rPr>
              <a:t>UV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endParaRPr lang="en-US" sz="2800" baseline="30000">
              <a:latin typeface="Times New Roman" pitchFamily="18" charset="0"/>
            </a:endParaRP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4232275" y="3486150"/>
            <a:ext cx="1563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endParaRPr lang="en-US" sz="2800" baseline="30000">
              <a:latin typeface="Times New Roman" pitchFamily="18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4016375" y="3062288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a dosadil výraz</a:t>
            </a:r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4270375" y="4141788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do rovnice</a:t>
            </a:r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4232275" y="4508500"/>
            <a:ext cx="458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VW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2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-2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endParaRPr lang="en-US" sz="2800" i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9350" name="Text Box 22"/>
          <p:cNvSpPr txBox="1">
            <a:spLocks noChangeArrowheads="1"/>
          </p:cNvSpPr>
          <p:nvPr/>
        </p:nvSpPr>
        <p:spPr bwMode="auto">
          <a:xfrm>
            <a:off x="3903663" y="508476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Dostal tak</a:t>
            </a:r>
          </a:p>
        </p:txBody>
      </p: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395288" y="5734050"/>
            <a:ext cx="856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VW 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2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-2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 </a:t>
            </a:r>
            <a:r>
              <a:rPr lang="cs-CZ" sz="2800" i="1">
                <a:latin typeface="Times New Roman" pitchFamily="18" charset="0"/>
              </a:rPr>
              <a:t>=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2 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i="1">
                <a:latin typeface="Times New Roman" pitchFamily="18" charset="0"/>
              </a:rPr>
              <a:t>UV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/>
              <a:t> 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-2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 </a:t>
            </a:r>
            <a:r>
              <a:rPr lang="cs-CZ" sz="2800" i="1">
                <a:latin typeface="Times New Roman" pitchFamily="18" charset="0"/>
              </a:rPr>
              <a:t>=</a:t>
            </a:r>
          </a:p>
          <a:p>
            <a:r>
              <a:rPr lang="cs-CZ" sz="2400" i="1">
                <a:solidFill>
                  <a:srgbClr val="FF3300"/>
                </a:solidFill>
                <a:latin typeface="Times New Roman" pitchFamily="18" charset="0"/>
              </a:rPr>
              <a:t>            </a:t>
            </a:r>
            <a:r>
              <a:rPr lang="cs-CZ" sz="2800">
                <a:latin typeface="Times New Roman" pitchFamily="18" charset="0"/>
              </a:rPr>
              <a:t>(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 </a:t>
            </a:r>
            <a:r>
              <a:rPr lang="cs-CZ" sz="2800">
                <a:latin typeface="Times New Roman" pitchFamily="18" charset="0"/>
              </a:rPr>
              <a:t>)</a:t>
            </a:r>
            <a:r>
              <a:rPr lang="cs-CZ"/>
              <a:t> </a:t>
            </a:r>
            <a:r>
              <a:rPr lang="cs-CZ" sz="2800" i="1">
                <a:latin typeface="Times New Roman" pitchFamily="18" charset="0"/>
              </a:rPr>
              <a:t>UV </a:t>
            </a:r>
            <a:r>
              <a:rPr lang="cs-CZ" sz="2800"/>
              <a:t>(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 </a:t>
            </a:r>
            <a:r>
              <a:rPr lang="cs-CZ" sz="2800">
                <a:latin typeface="Times New Roman" pitchFamily="18" charset="0"/>
              </a:rPr>
              <a:t>)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 .</a:t>
            </a:r>
            <a:endParaRPr lang="en-US" sz="2800" i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  <p:bldP spid="99334" grpId="0"/>
      <p:bldP spid="99335" grpId="0"/>
      <p:bldP spid="99336" grpId="0"/>
      <p:bldP spid="99337" grpId="0"/>
      <p:bldP spid="99338" grpId="0"/>
      <p:bldP spid="99339" grpId="0"/>
      <p:bldP spid="99340" grpId="0"/>
      <p:bldP spid="99342" grpId="0"/>
      <p:bldP spid="99343" grpId="0"/>
      <p:bldP spid="99344" grpId="0"/>
      <p:bldP spid="99345" grpId="0"/>
      <p:bldP spid="99346" grpId="0"/>
      <p:bldP spid="99347" grpId="0"/>
      <p:bldP spid="99348" grpId="0"/>
      <p:bldP spid="99349" grpId="0"/>
      <p:bldP spid="99350" grpId="0"/>
      <p:bldP spid="993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900113" y="2549525"/>
            <a:ext cx="409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WX = </a:t>
            </a:r>
            <a:r>
              <a:rPr lang="cs-CZ" sz="2800">
                <a:latin typeface="Times New Roman" pitchFamily="18" charset="0"/>
              </a:rPr>
              <a:t>(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>
                <a:solidFill>
                  <a:srgbClr val="FF3300"/>
                </a:solidFill>
                <a:latin typeface="Times New Roman" pitchFamily="18" charset="0"/>
              </a:rPr>
              <a:t>)</a:t>
            </a:r>
            <a:r>
              <a:rPr lang="cs-CZ" sz="2800" i="1">
                <a:latin typeface="Times New Roman" pitchFamily="18" charset="0"/>
              </a:rPr>
              <a:t>VW</a:t>
            </a:r>
            <a:r>
              <a:rPr lang="cs-CZ" sz="2800">
                <a:latin typeface="Times New Roman" pitchFamily="18" charset="0"/>
              </a:rPr>
              <a:t>(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>
                <a:latin typeface="Times New Roman" pitchFamily="18" charset="0"/>
              </a:rPr>
              <a:t>)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971550" y="3054350"/>
            <a:ext cx="399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XY = </a:t>
            </a:r>
            <a:r>
              <a:rPr lang="cs-CZ" sz="2800">
                <a:latin typeface="Times New Roman" pitchFamily="18" charset="0"/>
              </a:rPr>
              <a:t>(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>
                <a:solidFill>
                  <a:srgbClr val="FF3300"/>
                </a:solidFill>
                <a:latin typeface="Times New Roman" pitchFamily="18" charset="0"/>
              </a:rPr>
              <a:t>)</a:t>
            </a:r>
            <a:r>
              <a:rPr lang="cs-CZ" sz="2800" i="1">
                <a:latin typeface="Times New Roman" pitchFamily="18" charset="0"/>
              </a:rPr>
              <a:t>WX</a:t>
            </a:r>
            <a:r>
              <a:rPr lang="cs-CZ" sz="2800">
                <a:latin typeface="Times New Roman" pitchFamily="18" charset="0"/>
              </a:rPr>
              <a:t>(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>
                <a:latin typeface="Times New Roman" pitchFamily="18" charset="0"/>
              </a:rPr>
              <a:t>)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971550" y="3630613"/>
            <a:ext cx="3876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>
                <a:latin typeface="Times New Roman" pitchFamily="18" charset="0"/>
              </a:rPr>
              <a:t>YZ = </a:t>
            </a:r>
            <a:r>
              <a:rPr lang="cs-CZ" sz="2800">
                <a:latin typeface="Times New Roman" pitchFamily="18" charset="0"/>
              </a:rPr>
              <a:t>(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>
                <a:solidFill>
                  <a:srgbClr val="FF3300"/>
                </a:solidFill>
                <a:latin typeface="Times New Roman" pitchFamily="18" charset="0"/>
              </a:rPr>
              <a:t>)</a:t>
            </a:r>
            <a:r>
              <a:rPr lang="cs-CZ" sz="2800" i="1">
                <a:latin typeface="Times New Roman" pitchFamily="18" charset="0"/>
              </a:rPr>
              <a:t>XY</a:t>
            </a:r>
            <a:r>
              <a:rPr lang="cs-CZ" sz="2800">
                <a:latin typeface="Times New Roman" pitchFamily="18" charset="0"/>
              </a:rPr>
              <a:t>(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>
                <a:latin typeface="Times New Roman" pitchFamily="18" charset="0"/>
              </a:rPr>
              <a:t>)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431800" y="4437063"/>
            <a:ext cx="8461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/>
              <a:t>Tato soustava měla jediné řešení pro výraz  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 </a:t>
            </a:r>
            <a:r>
              <a:rPr lang="cs-CZ" sz="2800" i="1">
                <a:latin typeface="Times New Roman" pitchFamily="18" charset="0"/>
              </a:rPr>
              <a:t> .</a:t>
            </a:r>
            <a:r>
              <a:rPr lang="cs-CZ" sz="2400" b="1"/>
              <a:t> </a:t>
            </a:r>
            <a:endParaRPr lang="en-US" sz="2400" b="1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68313" y="5795963"/>
            <a:ext cx="68881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/>
              <a:t>A známe-li </a:t>
            </a:r>
            <a:r>
              <a:rPr lang="cs-CZ" sz="2400" b="1"/>
              <a:t>permutaci 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>
                <a:latin typeface="Times New Roman" pitchFamily="18" charset="0"/>
              </a:rPr>
              <a:t>-1</a:t>
            </a:r>
            <a:r>
              <a:rPr lang="cs-CZ" sz="2800" i="1">
                <a:latin typeface="Times New Roman" pitchFamily="18" charset="0"/>
              </a:rPr>
              <a:t>P</a:t>
            </a:r>
            <a:r>
              <a:rPr lang="cs-CZ" sz="28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>
                <a:latin typeface="Times New Roman" pitchFamily="18" charset="0"/>
              </a:rPr>
              <a:t>,</a:t>
            </a:r>
            <a:r>
              <a:rPr lang="cs-CZ" sz="2400" b="1"/>
              <a:t> </a:t>
            </a:r>
            <a:r>
              <a:rPr lang="cs-CZ" sz="2400" b="1" dirty="0"/>
              <a:t>existuje přesně </a:t>
            </a:r>
          </a:p>
          <a:p>
            <a:r>
              <a:rPr lang="cs-CZ" sz="2400" b="1" dirty="0"/>
              <a:t>26 možností pro propojení v pravém rotoru  </a:t>
            </a:r>
            <a:r>
              <a:rPr lang="cs-CZ" sz="2800" i="1" dirty="0">
                <a:latin typeface="Times New Roman" pitchFamily="18" charset="0"/>
              </a:rPr>
              <a:t>N.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673100" y="-26988"/>
            <a:ext cx="8229600" cy="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4400">
                <a:solidFill>
                  <a:schemeClr val="tx2"/>
                </a:solidFill>
              </a:rPr>
              <a:t>26 možností pro </a:t>
            </a:r>
            <a:r>
              <a:rPr lang="cs-CZ" sz="4400" i="1">
                <a:solidFill>
                  <a:schemeClr val="tx2"/>
                </a:solidFill>
                <a:latin typeface="Times New Roman" pitchFamily="18" charset="0"/>
              </a:rPr>
              <a:t>N</a:t>
            </a:r>
            <a:endParaRPr lang="cs-CZ" sz="4400">
              <a:solidFill>
                <a:schemeClr val="tx2"/>
              </a:solidFill>
            </a:endParaRP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663575" y="836613"/>
            <a:ext cx="5300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Odtud získal několik desítek možností pro</a:t>
            </a:r>
            <a:r>
              <a:rPr lang="cs-CZ" sz="2000" i="1">
                <a:latin typeface="Times New Roman" pitchFamily="18" charset="0"/>
              </a:rPr>
              <a:t> </a:t>
            </a:r>
            <a:r>
              <a:rPr lang="cs-CZ" sz="20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000" baseline="30000">
                <a:latin typeface="Times New Roman" pitchFamily="18" charset="0"/>
              </a:rPr>
              <a:t>-1</a:t>
            </a:r>
            <a:r>
              <a:rPr lang="cs-CZ" sz="2000" i="1">
                <a:latin typeface="Times New Roman" pitchFamily="18" charset="0"/>
              </a:rPr>
              <a:t>P </a:t>
            </a:r>
            <a:r>
              <a:rPr lang="cs-CZ" sz="2000" i="1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/>
              <a:t> .</a:t>
            </a: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684213" y="1333500"/>
            <a:ext cx="309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Podobně získal další rovnice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900113" y="2046288"/>
            <a:ext cx="4052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VW = </a:t>
            </a:r>
            <a:r>
              <a:rPr lang="cs-CZ" sz="2800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dirty="0">
                <a:solidFill>
                  <a:srgbClr val="FF3300"/>
                </a:solidFill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UV</a:t>
            </a:r>
            <a:r>
              <a:rPr lang="cs-CZ" sz="2800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3300"/>
                </a:solidFill>
                <a:latin typeface="Times New Roman" pitchFamily="18" charset="0"/>
              </a:rPr>
              <a:t>N</a:t>
            </a:r>
            <a:r>
              <a:rPr lang="cs-CZ" sz="2800" dirty="0">
                <a:latin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447675" y="5132388"/>
            <a:ext cx="643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/>
              <a:t>Tímto jediným řešením byl cyklus délky 26.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29" grpId="0"/>
      <p:bldP spid="103430" grpId="0"/>
      <p:bldP spid="103431" grpId="0"/>
      <p:bldP spid="103432" grpId="0"/>
      <p:bldP spid="103434" grpId="0"/>
      <p:bldP spid="103436" grpId="0"/>
      <p:bldP spid="103437" grpId="0"/>
      <p:bldP spid="1034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permutace </a:t>
            </a:r>
            <a:r>
              <a:rPr lang="cs-CZ" i="1" dirty="0"/>
              <a:t>H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556792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Permutaci </a:t>
            </a:r>
            <a:r>
              <a:rPr lang="cs-CZ" sz="2400" i="1" dirty="0"/>
              <a:t>H </a:t>
            </a:r>
            <a:r>
              <a:rPr lang="cs-CZ" sz="2400" dirty="0"/>
              <a:t>popisující vedení drátů mezi propojovací deskou a vstupním rotorem </a:t>
            </a:r>
            <a:r>
              <a:rPr lang="cs-CZ" sz="2400" dirty="0" err="1"/>
              <a:t>Rejewski</a:t>
            </a:r>
            <a:r>
              <a:rPr lang="cs-CZ" sz="2400" dirty="0"/>
              <a:t> uhádnul (jako identickou permutaci). 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50825" y="2780928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Bylo ji ale možné také vypočítat,  jen by to trvalo o několik měsíců déle. </a:t>
            </a:r>
            <a:endParaRPr lang="en-US" sz="2400" dirty="0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50825" y="4005064"/>
            <a:ext cx="84963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Stačilo by k tomu najít v jednom z měsíců září/říjen 1932, pro které byly k dispozici denní klíče, dva různé dny, ve kterých byla v základním nastavení stejná poloha pravého rotoru a současně se během šifrování prvních šesti písmen klíče pro danou zprávu nezměnila poloha prostředního rotoru.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6135687"/>
            <a:ext cx="608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Jak pravděpodobné je takovou dvojici dní najít?</a:t>
            </a:r>
          </a:p>
        </p:txBody>
      </p:sp>
    </p:spTree>
    <p:extLst>
      <p:ext uri="{BB962C8B-B14F-4D97-AF65-F5344CB8AC3E}">
        <p14:creationId xmlns:p14="http://schemas.microsoft.com/office/powerpoint/2010/main" val="31744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04452" grpId="0"/>
      <p:bldP spid="104453" grpId="0"/>
      <p:bldP spid="6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3575</Words>
  <Application>Microsoft Office PowerPoint</Application>
  <PresentationFormat>Předvádění na obrazovce (4:3)</PresentationFormat>
  <Paragraphs>464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Courier New</vt:lpstr>
      <vt:lpstr>Times New Roman</vt:lpstr>
      <vt:lpstr>Motiv sady Office</vt:lpstr>
      <vt:lpstr>Ukázky aplikací matematiky</vt:lpstr>
      <vt:lpstr>Dynamický model</vt:lpstr>
      <vt:lpstr>Odhad permutace H</vt:lpstr>
      <vt:lpstr>Řešení</vt:lpstr>
      <vt:lpstr>Okamžik pravdy</vt:lpstr>
      <vt:lpstr>Chyba konstruktérů</vt:lpstr>
      <vt:lpstr>Konec výpočtů</vt:lpstr>
      <vt:lpstr>Prezentace aplikace PowerPoint</vt:lpstr>
      <vt:lpstr>Výpočet permutace H</vt:lpstr>
      <vt:lpstr>Narozeninový paradox</vt:lpstr>
      <vt:lpstr>Jak takovou dvojici dní využít?</vt:lpstr>
      <vt:lpstr>Pokračování výpočtu permutace H </vt:lpstr>
      <vt:lpstr>2. pokračování výpočtu permutace H </vt:lpstr>
      <vt:lpstr>3. pokračování výpočtu permutace H </vt:lpstr>
      <vt:lpstr>4. pokračování výpočtu permutace H </vt:lpstr>
      <vt:lpstr>Dokončení výpočtu permutace H </vt:lpstr>
      <vt:lpstr>Neustálé změny</vt:lpstr>
      <vt:lpstr>Změna protokolu</vt:lpstr>
      <vt:lpstr>Slabina nového protokolu</vt:lpstr>
      <vt:lpstr>Jak ji využít</vt:lpstr>
      <vt:lpstr>Význam více zpráv se „samičkami“</vt:lpstr>
      <vt:lpstr>Rejewského bomba</vt:lpstr>
      <vt:lpstr>Jak se Rejewského bomba nastavila</vt:lpstr>
      <vt:lpstr>Jak Rejewského bomba fungovala</vt:lpstr>
      <vt:lpstr>Rychlejší metoda</vt:lpstr>
      <vt:lpstr>Zygalského plachty</vt:lpstr>
      <vt:lpstr>Výroba plachet</vt:lpstr>
      <vt:lpstr>Dokončení výroby</vt:lpstr>
      <vt:lpstr>Použití plachet</vt:lpstr>
      <vt:lpstr>Která políčka jsou nad sebou</vt:lpstr>
      <vt:lpstr>Na co je třeba dávat pozor</vt:lpstr>
      <vt:lpstr>Kandidáti na nastavení rotorů</vt:lpstr>
      <vt:lpstr>Konec bomby a plachet v Polsku</vt:lpstr>
      <vt:lpstr>Konec plachet v Anglii</vt:lpstr>
      <vt:lpstr>Cribs</vt:lpstr>
      <vt:lpstr>Poloha cribu a jeho graf</vt:lpstr>
      <vt:lpstr>Cykly v grafu cribu</vt:lpstr>
      <vt:lpstr>Jak testovat nastavení pomocí desky</vt:lpstr>
      <vt:lpstr>Vysvětlení testu</vt:lpstr>
      <vt:lpstr>Čím více cyklů, tím lépe</vt:lpstr>
      <vt:lpstr>Turingova bomba</vt:lpstr>
      <vt:lpstr>Turingova-Welchmannova bomba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Ukázky aplikací matematiky</dc:title>
  <dc:creator>MSMT</dc:creator>
  <cp:lastModifiedBy>Jiří Tůma</cp:lastModifiedBy>
  <cp:revision>475</cp:revision>
  <dcterms:created xsi:type="dcterms:W3CDTF">2017-03-02T14:22:02Z</dcterms:created>
  <dcterms:modified xsi:type="dcterms:W3CDTF">2023-03-30T12:12:49Z</dcterms:modified>
</cp:coreProperties>
</file>