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323" r:id="rId3"/>
    <p:sldId id="273" r:id="rId4"/>
    <p:sldId id="274" r:id="rId5"/>
    <p:sldId id="275" r:id="rId6"/>
    <p:sldId id="276" r:id="rId7"/>
    <p:sldId id="277" r:id="rId8"/>
    <p:sldId id="278" r:id="rId9"/>
    <p:sldId id="328" r:id="rId10"/>
    <p:sldId id="329" r:id="rId11"/>
    <p:sldId id="330" r:id="rId12"/>
    <p:sldId id="331" r:id="rId13"/>
    <p:sldId id="332" r:id="rId14"/>
    <p:sldId id="333" r:id="rId15"/>
    <p:sldId id="334" r:id="rId16"/>
    <p:sldId id="335" r:id="rId1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24" autoAdjust="0"/>
  </p:normalViewPr>
  <p:slideViewPr>
    <p:cSldViewPr>
      <p:cViewPr varScale="1">
        <p:scale>
          <a:sx n="63" d="100"/>
          <a:sy n="63" d="100"/>
        </p:scale>
        <p:origin x="139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C26D0-DECA-4FA5-A6C4-9D8CCEC92668}" type="datetimeFigureOut">
              <a:rPr lang="cs-CZ" smtClean="0"/>
              <a:pPr/>
              <a:t>30.03.2023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13CAF-C3E0-4995-9D1D-B6D74909510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C26D0-DECA-4FA5-A6C4-9D8CCEC92668}" type="datetimeFigureOut">
              <a:rPr lang="cs-CZ" smtClean="0"/>
              <a:pPr/>
              <a:t>30.03.2023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13CAF-C3E0-4995-9D1D-B6D74909510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C26D0-DECA-4FA5-A6C4-9D8CCEC92668}" type="datetimeFigureOut">
              <a:rPr lang="cs-CZ" smtClean="0"/>
              <a:pPr/>
              <a:t>30.03.2023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13CAF-C3E0-4995-9D1D-B6D74909510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C26D0-DECA-4FA5-A6C4-9D8CCEC92668}" type="datetimeFigureOut">
              <a:rPr lang="cs-CZ" smtClean="0"/>
              <a:pPr/>
              <a:t>30.03.2023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13CAF-C3E0-4995-9D1D-B6D74909510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C26D0-DECA-4FA5-A6C4-9D8CCEC92668}" type="datetimeFigureOut">
              <a:rPr lang="cs-CZ" smtClean="0"/>
              <a:pPr/>
              <a:t>30.03.2023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13CAF-C3E0-4995-9D1D-B6D74909510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C26D0-DECA-4FA5-A6C4-9D8CCEC92668}" type="datetimeFigureOut">
              <a:rPr lang="cs-CZ" smtClean="0"/>
              <a:pPr/>
              <a:t>30.03.2023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13CAF-C3E0-4995-9D1D-B6D74909510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C26D0-DECA-4FA5-A6C4-9D8CCEC92668}" type="datetimeFigureOut">
              <a:rPr lang="cs-CZ" smtClean="0"/>
              <a:pPr/>
              <a:t>30.03.2023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13CAF-C3E0-4995-9D1D-B6D74909510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C26D0-DECA-4FA5-A6C4-9D8CCEC92668}" type="datetimeFigureOut">
              <a:rPr lang="cs-CZ" smtClean="0"/>
              <a:pPr/>
              <a:t>30.03.2023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13CAF-C3E0-4995-9D1D-B6D74909510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C26D0-DECA-4FA5-A6C4-9D8CCEC92668}" type="datetimeFigureOut">
              <a:rPr lang="cs-CZ" smtClean="0"/>
              <a:pPr/>
              <a:t>30.03.2023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13CAF-C3E0-4995-9D1D-B6D74909510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C26D0-DECA-4FA5-A6C4-9D8CCEC92668}" type="datetimeFigureOut">
              <a:rPr lang="cs-CZ" smtClean="0"/>
              <a:pPr/>
              <a:t>30.03.2023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13CAF-C3E0-4995-9D1D-B6D74909510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C26D0-DECA-4FA5-A6C4-9D8CCEC92668}" type="datetimeFigureOut">
              <a:rPr lang="cs-CZ" smtClean="0"/>
              <a:pPr/>
              <a:t>30.03.2023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13CAF-C3E0-4995-9D1D-B6D74909510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FC26D0-DECA-4FA5-A6C4-9D8CCEC92668}" type="datetimeFigureOut">
              <a:rPr lang="cs-CZ" smtClean="0"/>
              <a:pPr/>
              <a:t>30.03.2023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613CAF-C3E0-4995-9D1D-B6D74909510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125538"/>
            <a:ext cx="7772400" cy="2159000"/>
          </a:xfrm>
        </p:spPr>
        <p:txBody>
          <a:bodyPr/>
          <a:lstStyle/>
          <a:p>
            <a:r>
              <a:rPr lang="cs-CZ" b="1" dirty="0"/>
              <a:t>Ukázky aplikací matematiky</a:t>
            </a:r>
            <a:endParaRPr lang="en-US" b="1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437063"/>
            <a:ext cx="6400800" cy="720725"/>
          </a:xfrm>
        </p:spPr>
        <p:txBody>
          <a:bodyPr/>
          <a:lstStyle/>
          <a:p>
            <a:r>
              <a:rPr lang="cs-CZ"/>
              <a:t>23</a:t>
            </a:r>
            <a:r>
              <a:rPr lang="en-US"/>
              <a:t>.3.</a:t>
            </a:r>
            <a:r>
              <a:rPr lang="cs-CZ" dirty="0"/>
              <a:t>20</a:t>
            </a:r>
            <a:r>
              <a:rPr lang="en-US" dirty="0"/>
              <a:t>23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/>
          <a:lstStyle/>
          <a:p>
            <a:r>
              <a:rPr lang="cs-CZ" dirty="0"/>
              <a:t>Narozeninový paradox</a:t>
            </a:r>
            <a:endParaRPr lang="en-US" i="1" dirty="0"/>
          </a:p>
        </p:txBody>
      </p:sp>
      <p:sp>
        <p:nvSpPr>
          <p:cNvPr id="104451" name="Text Box 3"/>
          <p:cNvSpPr txBox="1">
            <a:spLocks noChangeArrowheads="1"/>
          </p:cNvSpPr>
          <p:nvPr/>
        </p:nvSpPr>
        <p:spPr bwMode="auto">
          <a:xfrm>
            <a:off x="250825" y="1412776"/>
            <a:ext cx="842486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cs-CZ" sz="2400" dirty="0"/>
              <a:t>Na první pohled se zdá, že velmi malá – v delším z měsíců je pouze 31 dní a možných poloh pravého rotoru je 26. </a:t>
            </a:r>
            <a:endParaRPr lang="en-US" i="1" dirty="0">
              <a:latin typeface="Courier New" pitchFamily="49" charset="0"/>
            </a:endParaRPr>
          </a:p>
        </p:txBody>
      </p:sp>
      <p:sp>
        <p:nvSpPr>
          <p:cNvPr id="104452" name="Text Box 4"/>
          <p:cNvSpPr txBox="1">
            <a:spLocks noChangeArrowheads="1"/>
          </p:cNvSpPr>
          <p:nvPr/>
        </p:nvSpPr>
        <p:spPr bwMode="auto">
          <a:xfrm>
            <a:off x="250825" y="2420888"/>
            <a:ext cx="8353425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cs-CZ" sz="2400" dirty="0"/>
              <a:t>To ale není správná úvaha pro náš problém. V říjnu je celkem </a:t>
            </a:r>
          </a:p>
          <a:p>
            <a:r>
              <a:rPr lang="cs-CZ" sz="2400" dirty="0"/>
              <a:t>                                        31 x 15 = 465 </a:t>
            </a:r>
          </a:p>
          <a:p>
            <a:r>
              <a:rPr lang="cs-CZ" sz="2400" b="1" dirty="0"/>
              <a:t>dvojic</a:t>
            </a:r>
            <a:r>
              <a:rPr lang="cs-CZ" sz="2400" dirty="0"/>
              <a:t> různých dní.</a:t>
            </a:r>
            <a:endParaRPr lang="en-US" sz="2400" dirty="0"/>
          </a:p>
        </p:txBody>
      </p:sp>
      <p:sp>
        <p:nvSpPr>
          <p:cNvPr id="104453" name="Text Box 5"/>
          <p:cNvSpPr txBox="1">
            <a:spLocks noChangeArrowheads="1"/>
          </p:cNvSpPr>
          <p:nvPr/>
        </p:nvSpPr>
        <p:spPr bwMode="auto">
          <a:xfrm>
            <a:off x="250825" y="3861048"/>
            <a:ext cx="84963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cs-CZ" sz="2400" dirty="0"/>
              <a:t>Pro každou dvojici různých dní je celkem 26 možných </a:t>
            </a:r>
            <a:r>
              <a:rPr lang="cs-CZ" sz="2400" b="1" dirty="0"/>
              <a:t>rozdílů</a:t>
            </a:r>
            <a:r>
              <a:rPr lang="cs-CZ" sz="2400" dirty="0"/>
              <a:t> poloh pravého rotoru.  Rozdíl  </a:t>
            </a:r>
            <a:r>
              <a:rPr lang="en-US" sz="2400" dirty="0"/>
              <a:t>0</a:t>
            </a:r>
            <a:r>
              <a:rPr lang="cs-CZ" sz="2400" dirty="0"/>
              <a:t>  znamená stejnou pozici pravého rotoru.</a:t>
            </a:r>
            <a:endParaRPr lang="en-US" sz="24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323528" y="4941168"/>
            <a:ext cx="84249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/>
              <a:t>Takže je aspoň 465/26 </a:t>
            </a:r>
            <a:r>
              <a:rPr lang="en-US" sz="2400" dirty="0"/>
              <a:t>&gt; 17 </a:t>
            </a:r>
            <a:r>
              <a:rPr lang="cs-CZ" sz="2400" dirty="0"/>
              <a:t> dvojic různých dní </a:t>
            </a:r>
            <a:r>
              <a:rPr lang="en-US" sz="2400" dirty="0"/>
              <a:t>se</a:t>
            </a:r>
            <a:r>
              <a:rPr lang="cs-CZ" sz="2400" dirty="0"/>
              <a:t> stejnou polohou pravého rotoru.</a:t>
            </a:r>
            <a:r>
              <a:rPr lang="en-US" sz="2400" dirty="0"/>
              <a:t> </a:t>
            </a:r>
            <a:endParaRPr lang="cs-CZ" sz="24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395536" y="5949280"/>
            <a:ext cx="810010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/>
              <a:t>Z nich aspoň 80%, tj. aspoň 13 dvojic dní, je takových, že poloha </a:t>
            </a:r>
          </a:p>
          <a:p>
            <a:r>
              <a:rPr lang="cs-CZ" sz="2400" dirty="0"/>
              <a:t>pravého rotoru nevynutí změnu polohy prostředního rotoru. </a:t>
            </a:r>
          </a:p>
        </p:txBody>
      </p:sp>
    </p:spTree>
    <p:extLst>
      <p:ext uri="{BB962C8B-B14F-4D97-AF65-F5344CB8AC3E}">
        <p14:creationId xmlns:p14="http://schemas.microsoft.com/office/powerpoint/2010/main" val="3836212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0" grpId="0"/>
      <p:bldP spid="104451" grpId="0"/>
      <p:bldP spid="104452" grpId="0"/>
      <p:bldP spid="104453" grpId="0"/>
      <p:bldP spid="6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/>
          <a:lstStyle/>
          <a:p>
            <a:r>
              <a:rPr lang="cs-CZ" dirty="0"/>
              <a:t>Jak takovou dvojici dní využít?</a:t>
            </a:r>
            <a:endParaRPr lang="en-US" i="1" dirty="0"/>
          </a:p>
        </p:txBody>
      </p:sp>
      <p:sp>
        <p:nvSpPr>
          <p:cNvPr id="104451" name="Text Box 3"/>
          <p:cNvSpPr txBox="1">
            <a:spLocks noChangeArrowheads="1"/>
          </p:cNvSpPr>
          <p:nvPr/>
        </p:nvSpPr>
        <p:spPr bwMode="auto">
          <a:xfrm>
            <a:off x="250825" y="1340768"/>
            <a:ext cx="842486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cs-CZ" sz="2400" dirty="0"/>
              <a:t>V prvním dni permutace pro prvních šest písmen klíče zpráv byly </a:t>
            </a:r>
            <a:endParaRPr lang="en-US" i="1" dirty="0">
              <a:latin typeface="Courier New" pitchFamily="49" charset="0"/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323528" y="3140968"/>
            <a:ext cx="85132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/>
              <a:t>Ve druhém dni permutace pro prvních šest písmen klíče zpráv byly </a:t>
            </a:r>
            <a:endParaRPr lang="en-US" sz="2400" i="1" dirty="0">
              <a:latin typeface="Courier New" pitchFamily="49" charset="0"/>
            </a:endParaRP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468313" y="1844824"/>
            <a:ext cx="58324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cs-CZ" sz="2800" i="1" dirty="0">
                <a:latin typeface="Times New Roman" pitchFamily="18" charset="0"/>
              </a:rPr>
              <a:t>A</a:t>
            </a:r>
            <a:r>
              <a:rPr lang="cs-CZ" sz="2800" i="1" baseline="-25000" dirty="0">
                <a:latin typeface="Times New Roman" pitchFamily="18" charset="0"/>
              </a:rPr>
              <a:t>1</a:t>
            </a:r>
            <a:r>
              <a:rPr lang="cs-CZ" sz="2800" i="1" dirty="0">
                <a:latin typeface="Times New Roman" pitchFamily="18" charset="0"/>
              </a:rPr>
              <a:t>= S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H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Q</a:t>
            </a:r>
            <a:r>
              <a:rPr lang="cs-CZ" sz="2800" i="1" baseline="-25000" dirty="0">
                <a:solidFill>
                  <a:srgbClr val="FF0000"/>
                </a:solidFill>
                <a:latin typeface="Times New Roman" pitchFamily="18" charset="0"/>
              </a:rPr>
              <a:t>1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H</a:t>
            </a:r>
            <a:r>
              <a:rPr lang="cs-CZ" sz="2800" i="1" dirty="0">
                <a:latin typeface="Times New Roman" pitchFamily="18" charset="0"/>
              </a:rPr>
              <a:t>S,                </a:t>
            </a:r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468313" y="2420888"/>
            <a:ext cx="640794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cs-CZ" sz="2800" i="1" dirty="0">
                <a:latin typeface="Times New Roman" pitchFamily="18" charset="0"/>
              </a:rPr>
              <a:t>B</a:t>
            </a:r>
            <a:r>
              <a:rPr lang="cs-CZ" sz="2800" i="1" baseline="-25000" dirty="0">
                <a:latin typeface="Times New Roman" pitchFamily="18" charset="0"/>
              </a:rPr>
              <a:t>1</a:t>
            </a:r>
            <a:r>
              <a:rPr lang="cs-CZ" sz="2800" i="1" dirty="0">
                <a:latin typeface="Times New Roman" pitchFamily="18" charset="0"/>
              </a:rPr>
              <a:t>= S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H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baseline="30000" dirty="0">
                <a:latin typeface="Times New Roman" pitchFamily="18" charset="0"/>
              </a:rPr>
              <a:t>-2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baseline="30000" dirty="0">
                <a:latin typeface="Times New Roman" pitchFamily="18" charset="0"/>
              </a:rPr>
              <a:t>2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Q</a:t>
            </a:r>
            <a:r>
              <a:rPr lang="cs-CZ" sz="2800" i="1" baseline="-25000" dirty="0">
                <a:solidFill>
                  <a:srgbClr val="FF0000"/>
                </a:solidFill>
                <a:latin typeface="Times New Roman" pitchFamily="18" charset="0"/>
              </a:rPr>
              <a:t>1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baseline="30000" dirty="0">
                <a:latin typeface="Times New Roman" pitchFamily="18" charset="0"/>
              </a:rPr>
              <a:t>-2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baseline="30000" dirty="0">
                <a:latin typeface="Times New Roman" pitchFamily="18" charset="0"/>
              </a:rPr>
              <a:t>2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H</a:t>
            </a:r>
            <a:r>
              <a:rPr lang="cs-CZ" sz="2800" i="1" dirty="0">
                <a:latin typeface="Times New Roman" pitchFamily="18" charset="0"/>
              </a:rPr>
              <a:t>S, . . . . . .                 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 rot="10800000" flipV="1">
            <a:off x="467545" y="3645024"/>
            <a:ext cx="58324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cs-CZ" sz="2800" i="1" dirty="0">
                <a:latin typeface="Times New Roman" pitchFamily="18" charset="0"/>
              </a:rPr>
              <a:t>A</a:t>
            </a:r>
            <a:r>
              <a:rPr lang="cs-CZ" sz="2800" i="1" baseline="-25000" dirty="0">
                <a:latin typeface="Times New Roman" pitchFamily="18" charset="0"/>
              </a:rPr>
              <a:t>2</a:t>
            </a:r>
            <a:r>
              <a:rPr lang="cs-CZ" sz="2800" i="1" dirty="0">
                <a:latin typeface="Times New Roman" pitchFamily="18" charset="0"/>
              </a:rPr>
              <a:t>= S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H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Q</a:t>
            </a:r>
            <a:r>
              <a:rPr lang="cs-CZ" sz="2800" i="1" baseline="-25000" dirty="0">
                <a:solidFill>
                  <a:srgbClr val="FF0000"/>
                </a:solidFill>
                <a:latin typeface="Times New Roman" pitchFamily="18" charset="0"/>
              </a:rPr>
              <a:t>2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H</a:t>
            </a:r>
            <a:r>
              <a:rPr lang="cs-CZ" sz="2800" i="1" dirty="0">
                <a:latin typeface="Times New Roman" pitchFamily="18" charset="0"/>
              </a:rPr>
              <a:t>S,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467544" y="4221088"/>
            <a:ext cx="58324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cs-CZ" sz="2800" i="1" dirty="0">
                <a:latin typeface="Times New Roman" pitchFamily="18" charset="0"/>
              </a:rPr>
              <a:t>B</a:t>
            </a:r>
            <a:r>
              <a:rPr lang="cs-CZ" sz="2800" i="1" baseline="-25000" dirty="0">
                <a:latin typeface="Times New Roman" pitchFamily="18" charset="0"/>
              </a:rPr>
              <a:t>2</a:t>
            </a:r>
            <a:r>
              <a:rPr lang="cs-CZ" sz="2800" i="1" dirty="0">
                <a:latin typeface="Times New Roman" pitchFamily="18" charset="0"/>
              </a:rPr>
              <a:t>= S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H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baseline="30000" dirty="0">
                <a:latin typeface="Times New Roman" pitchFamily="18" charset="0"/>
              </a:rPr>
              <a:t>-2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baseline="30000" dirty="0">
                <a:latin typeface="Times New Roman" pitchFamily="18" charset="0"/>
              </a:rPr>
              <a:t>2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Q</a:t>
            </a:r>
            <a:r>
              <a:rPr lang="cs-CZ" sz="2800" i="1" baseline="-25000" dirty="0">
                <a:solidFill>
                  <a:srgbClr val="FF0000"/>
                </a:solidFill>
                <a:latin typeface="Times New Roman" pitchFamily="18" charset="0"/>
              </a:rPr>
              <a:t>2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baseline="30000" dirty="0">
                <a:latin typeface="Times New Roman" pitchFamily="18" charset="0"/>
              </a:rPr>
              <a:t>-2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baseline="30000" dirty="0">
                <a:latin typeface="Times New Roman" pitchFamily="18" charset="0"/>
              </a:rPr>
              <a:t>2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H</a:t>
            </a:r>
            <a:r>
              <a:rPr lang="cs-CZ" sz="2800" i="1" dirty="0">
                <a:latin typeface="Times New Roman" pitchFamily="18" charset="0"/>
              </a:rPr>
              <a:t>S, . . . . .                 </a:t>
            </a:r>
          </a:p>
        </p:txBody>
      </p:sp>
      <p:sp>
        <p:nvSpPr>
          <p:cNvPr id="11" name="TextovéPole 10"/>
          <p:cNvSpPr txBox="1"/>
          <p:nvPr/>
        </p:nvSpPr>
        <p:spPr>
          <a:xfrm>
            <a:off x="323528" y="4941168"/>
            <a:ext cx="24406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/>
              <a:t>Spočteme součiny</a:t>
            </a:r>
          </a:p>
        </p:txBody>
      </p:sp>
      <p:sp>
        <p:nvSpPr>
          <p:cNvPr id="12" name="TextovéPole 11"/>
          <p:cNvSpPr txBox="1"/>
          <p:nvPr/>
        </p:nvSpPr>
        <p:spPr>
          <a:xfrm>
            <a:off x="467544" y="5445224"/>
            <a:ext cx="76328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i="1" dirty="0">
                <a:latin typeface="Times New Roman" pitchFamily="18" charset="0"/>
              </a:rPr>
              <a:t>A</a:t>
            </a:r>
            <a:r>
              <a:rPr lang="cs-CZ" sz="2800" i="1" baseline="-25000" dirty="0">
                <a:latin typeface="Times New Roman" pitchFamily="18" charset="0"/>
              </a:rPr>
              <a:t>1</a:t>
            </a:r>
            <a:r>
              <a:rPr lang="cs-CZ" sz="2800" i="1" dirty="0">
                <a:latin typeface="Times New Roman" pitchFamily="18" charset="0"/>
              </a:rPr>
              <a:t>A</a:t>
            </a:r>
            <a:r>
              <a:rPr lang="cs-CZ" sz="2800" i="1" baseline="-25000" dirty="0">
                <a:latin typeface="Times New Roman" pitchFamily="18" charset="0"/>
              </a:rPr>
              <a:t>2</a:t>
            </a:r>
            <a:r>
              <a:rPr lang="cs-CZ" sz="2800" i="1" dirty="0">
                <a:latin typeface="Times New Roman" pitchFamily="18" charset="0"/>
              </a:rPr>
              <a:t> = S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H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Q</a:t>
            </a:r>
            <a:r>
              <a:rPr lang="cs-CZ" sz="2800" i="1" baseline="-25000" dirty="0">
                <a:solidFill>
                  <a:srgbClr val="FF0000"/>
                </a:solidFill>
                <a:latin typeface="Times New Roman" pitchFamily="18" charset="0"/>
              </a:rPr>
              <a:t>1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Q</a:t>
            </a:r>
            <a:r>
              <a:rPr lang="cs-CZ" sz="2800" i="1" baseline="-25000" dirty="0">
                <a:solidFill>
                  <a:srgbClr val="FF0000"/>
                </a:solidFill>
                <a:latin typeface="Times New Roman" pitchFamily="18" charset="0"/>
              </a:rPr>
              <a:t>2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H</a:t>
            </a:r>
            <a:r>
              <a:rPr lang="cs-CZ" sz="2800" i="1" dirty="0">
                <a:latin typeface="Times New Roman" pitchFamily="18" charset="0"/>
              </a:rPr>
              <a:t>S,</a:t>
            </a:r>
            <a:endParaRPr lang="cs-CZ" sz="2800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467544" y="6002124"/>
            <a:ext cx="69589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i="1" dirty="0">
                <a:latin typeface="Times New Roman" pitchFamily="18" charset="0"/>
              </a:rPr>
              <a:t>B</a:t>
            </a:r>
            <a:r>
              <a:rPr lang="cs-CZ" sz="2800" i="1" baseline="-25000" dirty="0">
                <a:latin typeface="Times New Roman" pitchFamily="18" charset="0"/>
              </a:rPr>
              <a:t>1</a:t>
            </a:r>
            <a:r>
              <a:rPr lang="cs-CZ" sz="2800" i="1" dirty="0">
                <a:latin typeface="Times New Roman" pitchFamily="18" charset="0"/>
              </a:rPr>
              <a:t>B</a:t>
            </a:r>
            <a:r>
              <a:rPr lang="cs-CZ" sz="2800" i="1" baseline="-25000" dirty="0">
                <a:latin typeface="Times New Roman" pitchFamily="18" charset="0"/>
              </a:rPr>
              <a:t>2</a:t>
            </a:r>
            <a:r>
              <a:rPr lang="cs-CZ" sz="2800" i="1" dirty="0">
                <a:latin typeface="Times New Roman" pitchFamily="18" charset="0"/>
              </a:rPr>
              <a:t> = S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H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baseline="30000" dirty="0">
                <a:latin typeface="Times New Roman" pitchFamily="18" charset="0"/>
              </a:rPr>
              <a:t>-2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i="1" baseline="30000" dirty="0">
                <a:latin typeface="Times New Roman" pitchFamily="18" charset="0"/>
              </a:rPr>
              <a:t>2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Q</a:t>
            </a:r>
            <a:r>
              <a:rPr lang="cs-CZ" sz="2800" i="1" baseline="-25000" dirty="0">
                <a:solidFill>
                  <a:srgbClr val="FF0000"/>
                </a:solidFill>
                <a:latin typeface="Times New Roman" pitchFamily="18" charset="0"/>
              </a:rPr>
              <a:t>1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Q</a:t>
            </a:r>
            <a:r>
              <a:rPr lang="cs-CZ" sz="2800" i="1" baseline="-25000" dirty="0">
                <a:solidFill>
                  <a:srgbClr val="FF0000"/>
                </a:solidFill>
                <a:latin typeface="Times New Roman" pitchFamily="18" charset="0"/>
              </a:rPr>
              <a:t>2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baseline="30000" dirty="0">
                <a:latin typeface="Times New Roman" pitchFamily="18" charset="0"/>
              </a:rPr>
              <a:t>-2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i="1" baseline="30000" dirty="0">
                <a:latin typeface="Times New Roman" pitchFamily="18" charset="0"/>
              </a:rPr>
              <a:t>2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H</a:t>
            </a:r>
            <a:r>
              <a:rPr lang="cs-CZ" sz="2800" i="1" dirty="0">
                <a:latin typeface="Times New Roman" pitchFamily="18" charset="0"/>
              </a:rPr>
              <a:t>S, . . . . . . 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906934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0" grpId="0"/>
      <p:bldP spid="104451" grpId="0"/>
      <p:bldP spid="6" grpId="0"/>
      <p:bldP spid="7" grpId="0"/>
      <p:bldP spid="8" grpId="0"/>
      <p:bldP spid="9" grpId="0"/>
      <p:bldP spid="10" grpId="0"/>
      <p:bldP spid="12" grpId="0"/>
      <p:bldP spid="1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/>
          <a:lstStyle/>
          <a:p>
            <a:r>
              <a:rPr lang="cs-CZ" dirty="0"/>
              <a:t>Pokračování výpočtu permutace </a:t>
            </a:r>
            <a:r>
              <a:rPr lang="cs-CZ" i="1" dirty="0"/>
              <a:t>H</a:t>
            </a:r>
            <a:r>
              <a:rPr lang="cs-CZ" dirty="0"/>
              <a:t> </a:t>
            </a:r>
            <a:endParaRPr lang="en-US" i="1" dirty="0"/>
          </a:p>
        </p:txBody>
      </p:sp>
      <p:sp>
        <p:nvSpPr>
          <p:cNvPr id="104451" name="Text Box 3"/>
          <p:cNvSpPr txBox="1">
            <a:spLocks noChangeArrowheads="1"/>
          </p:cNvSpPr>
          <p:nvPr/>
        </p:nvSpPr>
        <p:spPr bwMode="auto">
          <a:xfrm>
            <a:off x="250825" y="1340768"/>
            <a:ext cx="842486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cs-CZ" sz="2400" dirty="0"/>
              <a:t>Z první rovnice vyjádříme </a:t>
            </a:r>
            <a:endParaRPr lang="en-US" i="1" dirty="0">
              <a:latin typeface="Courier New" pitchFamily="49" charset="0"/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323528" y="2607295"/>
            <a:ext cx="3943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/>
              <a:t>a dosadíme do druhé rovnice:</a:t>
            </a:r>
            <a:endParaRPr lang="en-US" sz="2400" i="1" dirty="0">
              <a:latin typeface="Courier New" pitchFamily="49" charset="0"/>
            </a:endParaRP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468313" y="1844824"/>
            <a:ext cx="58324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Q</a:t>
            </a:r>
            <a:r>
              <a:rPr lang="cs-CZ" sz="2800" i="1" baseline="-25000" dirty="0">
                <a:solidFill>
                  <a:srgbClr val="FF0000"/>
                </a:solidFill>
                <a:latin typeface="Times New Roman" pitchFamily="18" charset="0"/>
              </a:rPr>
              <a:t>1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Q</a:t>
            </a:r>
            <a:r>
              <a:rPr lang="cs-CZ" sz="2800" i="1" baseline="-25000" dirty="0">
                <a:solidFill>
                  <a:srgbClr val="FF0000"/>
                </a:solidFill>
                <a:latin typeface="Times New Roman" pitchFamily="18" charset="0"/>
              </a:rPr>
              <a:t>2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latin typeface="Times New Roman" pitchFamily="18" charset="0"/>
              </a:rPr>
              <a:t>= 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H</a:t>
            </a:r>
            <a:r>
              <a:rPr lang="cs-CZ" sz="2800" i="1" dirty="0">
                <a:latin typeface="Times New Roman" pitchFamily="18" charset="0"/>
              </a:rPr>
              <a:t>SA</a:t>
            </a:r>
            <a:r>
              <a:rPr lang="cs-CZ" sz="2800" i="1" baseline="-25000" dirty="0">
                <a:latin typeface="Times New Roman" pitchFamily="18" charset="0"/>
              </a:rPr>
              <a:t>1</a:t>
            </a:r>
            <a:r>
              <a:rPr lang="cs-CZ" sz="2800" i="1" dirty="0">
                <a:latin typeface="Times New Roman" pitchFamily="18" charset="0"/>
              </a:rPr>
              <a:t>A</a:t>
            </a:r>
            <a:r>
              <a:rPr lang="cs-CZ" sz="2800" i="1" baseline="-25000" dirty="0">
                <a:latin typeface="Times New Roman" pitchFamily="18" charset="0"/>
              </a:rPr>
              <a:t>2</a:t>
            </a:r>
            <a:r>
              <a:rPr lang="cs-CZ" sz="2800" i="1" dirty="0">
                <a:latin typeface="Times New Roman" pitchFamily="18" charset="0"/>
              </a:rPr>
              <a:t>S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H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latin typeface="Times New Roman" pitchFamily="18" charset="0"/>
              </a:rPr>
              <a:t>                </a:t>
            </a:r>
          </a:p>
        </p:txBody>
      </p:sp>
      <p:sp>
        <p:nvSpPr>
          <p:cNvPr id="14" name="TextovéPole 13"/>
          <p:cNvSpPr txBox="1"/>
          <p:nvPr/>
        </p:nvSpPr>
        <p:spPr>
          <a:xfrm>
            <a:off x="619944" y="3212976"/>
            <a:ext cx="56124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i="1" dirty="0">
                <a:latin typeface="Times New Roman" pitchFamily="18" charset="0"/>
              </a:rPr>
              <a:t>SB</a:t>
            </a:r>
            <a:r>
              <a:rPr lang="cs-CZ" sz="2800" i="1" baseline="-25000" dirty="0">
                <a:latin typeface="Times New Roman" pitchFamily="18" charset="0"/>
              </a:rPr>
              <a:t>1</a:t>
            </a:r>
            <a:r>
              <a:rPr lang="cs-CZ" sz="2800" i="1" dirty="0">
                <a:latin typeface="Times New Roman" pitchFamily="18" charset="0"/>
              </a:rPr>
              <a:t>B</a:t>
            </a:r>
            <a:r>
              <a:rPr lang="cs-CZ" sz="2800" i="1" baseline="-25000" dirty="0">
                <a:latin typeface="Times New Roman" pitchFamily="18" charset="0"/>
              </a:rPr>
              <a:t>2</a:t>
            </a:r>
            <a:r>
              <a:rPr lang="cs-CZ" sz="2800" i="1" dirty="0">
                <a:latin typeface="Times New Roman" pitchFamily="18" charset="0"/>
              </a:rPr>
              <a:t>S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latin typeface="Times New Roman" pitchFamily="18" charset="0"/>
              </a:rPr>
              <a:t> = 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H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baseline="30000" dirty="0">
                <a:latin typeface="Times New Roman" pitchFamily="18" charset="0"/>
              </a:rPr>
              <a:t>-2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i="1" baseline="30000" dirty="0">
                <a:latin typeface="Times New Roman" pitchFamily="18" charset="0"/>
              </a:rPr>
              <a:t>2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Q</a:t>
            </a:r>
            <a:r>
              <a:rPr lang="cs-CZ" sz="2800" i="1" baseline="-25000" dirty="0">
                <a:solidFill>
                  <a:srgbClr val="FF0000"/>
                </a:solidFill>
                <a:latin typeface="Times New Roman" pitchFamily="18" charset="0"/>
              </a:rPr>
              <a:t>1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Q</a:t>
            </a:r>
            <a:r>
              <a:rPr lang="cs-CZ" sz="2800" i="1" baseline="-25000" dirty="0">
                <a:solidFill>
                  <a:srgbClr val="FF0000"/>
                </a:solidFill>
                <a:latin typeface="Times New Roman" pitchFamily="18" charset="0"/>
              </a:rPr>
              <a:t>2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baseline="30000" dirty="0">
                <a:latin typeface="Times New Roman" pitchFamily="18" charset="0"/>
              </a:rPr>
              <a:t>-2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i="1" baseline="30000" dirty="0">
                <a:latin typeface="Times New Roman" pitchFamily="18" charset="0"/>
              </a:rPr>
              <a:t>2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H</a:t>
            </a:r>
            <a:r>
              <a:rPr lang="cs-CZ" sz="2800" i="1" dirty="0">
                <a:latin typeface="Times New Roman" pitchFamily="18" charset="0"/>
              </a:rPr>
              <a:t> </a:t>
            </a:r>
            <a:endParaRPr lang="cs-CZ" sz="2800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251520" y="3831431"/>
            <a:ext cx="16826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/>
              <a:t>Dostaneme </a:t>
            </a:r>
          </a:p>
        </p:txBody>
      </p:sp>
      <p:sp>
        <p:nvSpPr>
          <p:cNvPr id="16" name="TextovéPole 15"/>
          <p:cNvSpPr txBox="1"/>
          <p:nvPr/>
        </p:nvSpPr>
        <p:spPr>
          <a:xfrm>
            <a:off x="395536" y="4345940"/>
            <a:ext cx="848982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i="1" dirty="0">
                <a:latin typeface="Times New Roman" pitchFamily="18" charset="0"/>
              </a:rPr>
              <a:t>SB</a:t>
            </a:r>
            <a:r>
              <a:rPr lang="cs-CZ" sz="2800" i="1" baseline="-25000" dirty="0">
                <a:latin typeface="Times New Roman" pitchFamily="18" charset="0"/>
              </a:rPr>
              <a:t>1</a:t>
            </a:r>
            <a:r>
              <a:rPr lang="cs-CZ" sz="2800" i="1" dirty="0">
                <a:latin typeface="Times New Roman" pitchFamily="18" charset="0"/>
              </a:rPr>
              <a:t>B</a:t>
            </a:r>
            <a:r>
              <a:rPr lang="cs-CZ" sz="2800" i="1" baseline="-25000" dirty="0">
                <a:latin typeface="Times New Roman" pitchFamily="18" charset="0"/>
              </a:rPr>
              <a:t>2</a:t>
            </a:r>
            <a:r>
              <a:rPr lang="cs-CZ" sz="2800" i="1" dirty="0">
                <a:latin typeface="Times New Roman" pitchFamily="18" charset="0"/>
              </a:rPr>
              <a:t>S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latin typeface="Times New Roman" pitchFamily="18" charset="0"/>
              </a:rPr>
              <a:t> = 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H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baseline="30000" dirty="0">
                <a:latin typeface="Times New Roman" pitchFamily="18" charset="0"/>
              </a:rPr>
              <a:t>-2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H</a:t>
            </a:r>
            <a:r>
              <a:rPr lang="cs-CZ" sz="2800" i="1" dirty="0">
                <a:latin typeface="Times New Roman" pitchFamily="18" charset="0"/>
              </a:rPr>
              <a:t>SA</a:t>
            </a:r>
            <a:r>
              <a:rPr lang="cs-CZ" sz="2800" i="1" baseline="-25000" dirty="0">
                <a:latin typeface="Times New Roman" pitchFamily="18" charset="0"/>
              </a:rPr>
              <a:t>1</a:t>
            </a:r>
            <a:r>
              <a:rPr lang="cs-CZ" sz="2800" i="1" dirty="0">
                <a:latin typeface="Times New Roman" pitchFamily="18" charset="0"/>
              </a:rPr>
              <a:t>A</a:t>
            </a:r>
            <a:r>
              <a:rPr lang="cs-CZ" sz="2800" i="1" baseline="-25000" dirty="0">
                <a:latin typeface="Times New Roman" pitchFamily="18" charset="0"/>
              </a:rPr>
              <a:t>2</a:t>
            </a:r>
            <a:r>
              <a:rPr lang="cs-CZ" sz="2800" i="1" dirty="0">
                <a:latin typeface="Times New Roman" pitchFamily="18" charset="0"/>
              </a:rPr>
              <a:t>S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H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i="1" baseline="30000" dirty="0">
                <a:latin typeface="Times New Roman" pitchFamily="18" charset="0"/>
              </a:rPr>
              <a:t>2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H</a:t>
            </a:r>
            <a:r>
              <a:rPr lang="cs-CZ" sz="2800" i="1" dirty="0">
                <a:latin typeface="Times New Roman" pitchFamily="18" charset="0"/>
              </a:rPr>
              <a:t> </a:t>
            </a:r>
          </a:p>
          <a:p>
            <a:r>
              <a:rPr lang="cs-CZ" sz="2800" i="1" dirty="0">
                <a:latin typeface="Times New Roman" pitchFamily="18" charset="0"/>
              </a:rPr>
              <a:t>   </a:t>
            </a:r>
            <a:r>
              <a:rPr lang="en-US" sz="2800" i="1" dirty="0">
                <a:latin typeface="Times New Roman" pitchFamily="18" charset="0"/>
              </a:rPr>
              <a:t>=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i="1" dirty="0">
                <a:latin typeface="Times New Roman" pitchFamily="18" charset="0"/>
              </a:rPr>
              <a:t>(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H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baseline="30000" dirty="0">
                <a:latin typeface="Times New Roman" pitchFamily="18" charset="0"/>
              </a:rPr>
              <a:t>-</a:t>
            </a:r>
            <a:r>
              <a:rPr lang="en-US" sz="2800" baseline="30000" dirty="0">
                <a:latin typeface="Times New Roman" pitchFamily="18" charset="0"/>
              </a:rPr>
              <a:t>1</a:t>
            </a:r>
            <a:r>
              <a:rPr lang="en-US" sz="2800" i="1" dirty="0">
                <a:latin typeface="Times New Roman" pitchFamily="18" charset="0"/>
              </a:rPr>
              <a:t>)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baseline="30000" dirty="0">
                <a:latin typeface="Times New Roman" pitchFamily="18" charset="0"/>
              </a:rPr>
              <a:t>-</a:t>
            </a:r>
            <a:r>
              <a:rPr lang="en-US" sz="2800" baseline="30000" dirty="0">
                <a:latin typeface="Times New Roman" pitchFamily="18" charset="0"/>
              </a:rPr>
              <a:t>1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en-US" sz="2800" i="1" dirty="0">
                <a:latin typeface="Times New Roman" pitchFamily="18" charset="0"/>
              </a:rPr>
              <a:t>(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H</a:t>
            </a:r>
            <a:r>
              <a:rPr lang="en-US" sz="2800" i="1" dirty="0">
                <a:latin typeface="Times New Roman" pitchFamily="18" charset="0"/>
              </a:rPr>
              <a:t>)</a:t>
            </a:r>
            <a:r>
              <a:rPr lang="cs-CZ" sz="2800" i="1" dirty="0">
                <a:latin typeface="Times New Roman" pitchFamily="18" charset="0"/>
              </a:rPr>
              <a:t>SA</a:t>
            </a:r>
            <a:r>
              <a:rPr lang="cs-CZ" sz="2800" i="1" baseline="-25000" dirty="0">
                <a:latin typeface="Times New Roman" pitchFamily="18" charset="0"/>
              </a:rPr>
              <a:t>1</a:t>
            </a:r>
            <a:r>
              <a:rPr lang="cs-CZ" sz="2800" i="1" dirty="0">
                <a:latin typeface="Times New Roman" pitchFamily="18" charset="0"/>
              </a:rPr>
              <a:t>A</a:t>
            </a:r>
            <a:r>
              <a:rPr lang="cs-CZ" sz="2800" i="1" baseline="-25000" dirty="0">
                <a:latin typeface="Times New Roman" pitchFamily="18" charset="0"/>
              </a:rPr>
              <a:t>2</a:t>
            </a:r>
            <a:r>
              <a:rPr lang="cs-CZ" sz="2800" i="1" dirty="0">
                <a:latin typeface="Times New Roman" pitchFamily="18" charset="0"/>
              </a:rPr>
              <a:t>S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en-US" sz="2800" i="1" dirty="0">
                <a:latin typeface="Times New Roman" pitchFamily="18" charset="0"/>
              </a:rPr>
              <a:t>( 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H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en-US" sz="2800" i="1" dirty="0">
                <a:latin typeface="Times New Roman" pitchFamily="18" charset="0"/>
              </a:rPr>
              <a:t>)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en-US" sz="2800" i="1" dirty="0">
                <a:latin typeface="Times New Roman" pitchFamily="18" charset="0"/>
              </a:rPr>
              <a:t>(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H</a:t>
            </a:r>
            <a:r>
              <a:rPr lang="en-US" sz="2800" i="1" dirty="0">
                <a:latin typeface="Times New Roman" pitchFamily="18" charset="0"/>
              </a:rPr>
              <a:t>)</a:t>
            </a:r>
            <a:r>
              <a:rPr lang="cs-CZ" sz="2800" i="1" dirty="0">
                <a:latin typeface="Times New Roman" pitchFamily="18" charset="0"/>
              </a:rPr>
              <a:t> </a:t>
            </a:r>
            <a:endParaRPr lang="cs-CZ" sz="2800" dirty="0"/>
          </a:p>
        </p:txBody>
      </p:sp>
      <p:sp>
        <p:nvSpPr>
          <p:cNvPr id="17" name="TextovéPole 16"/>
          <p:cNvSpPr txBox="1"/>
          <p:nvPr/>
        </p:nvSpPr>
        <p:spPr>
          <a:xfrm>
            <a:off x="323528" y="5415607"/>
            <a:ext cx="81891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/>
              <a:t>Odtud spočteme všechny možnosti (obvykle několik desítek) pro</a:t>
            </a:r>
          </a:p>
        </p:txBody>
      </p:sp>
      <p:sp>
        <p:nvSpPr>
          <p:cNvPr id="11" name="TextovéPole 10"/>
          <p:cNvSpPr txBox="1"/>
          <p:nvPr/>
        </p:nvSpPr>
        <p:spPr>
          <a:xfrm>
            <a:off x="2627784" y="6002124"/>
            <a:ext cx="34323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>
                <a:latin typeface="Times New Roman" pitchFamily="18" charset="0"/>
              </a:rPr>
              <a:t>( 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H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en-US" sz="2800" i="1" dirty="0">
                <a:latin typeface="Times New Roman" pitchFamily="18" charset="0"/>
              </a:rPr>
              <a:t>)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en-US" sz="2800" i="1" dirty="0">
                <a:latin typeface="Times New Roman" pitchFamily="18" charset="0"/>
              </a:rPr>
              <a:t>(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H</a:t>
            </a:r>
            <a:r>
              <a:rPr lang="en-US" sz="2800" i="1" dirty="0">
                <a:latin typeface="Times New Roman" pitchFamily="18" charset="0"/>
              </a:rPr>
              <a:t>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50507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0" grpId="0"/>
      <p:bldP spid="104451" grpId="0"/>
      <p:bldP spid="6" grpId="0"/>
      <p:bldP spid="7" grpId="0"/>
      <p:bldP spid="14" grpId="0"/>
      <p:bldP spid="15" grpId="0"/>
      <p:bldP spid="16" grpId="0"/>
      <p:bldP spid="17" grpId="0"/>
      <p:bldP spid="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6632"/>
            <a:ext cx="8229600" cy="1008112"/>
          </a:xfrm>
        </p:spPr>
        <p:txBody>
          <a:bodyPr>
            <a:normAutofit fontScale="90000"/>
          </a:bodyPr>
          <a:lstStyle/>
          <a:p>
            <a:r>
              <a:rPr lang="cs-CZ" dirty="0"/>
              <a:t>2. pokračování výpočtu permutace </a:t>
            </a:r>
            <a:r>
              <a:rPr lang="cs-CZ" i="1" dirty="0"/>
              <a:t>H</a:t>
            </a:r>
            <a:r>
              <a:rPr lang="cs-CZ" dirty="0"/>
              <a:t> </a:t>
            </a:r>
            <a:endParaRPr lang="en-US" i="1" dirty="0"/>
          </a:p>
        </p:txBody>
      </p:sp>
      <p:sp>
        <p:nvSpPr>
          <p:cNvPr id="104451" name="Text Box 3"/>
          <p:cNvSpPr txBox="1">
            <a:spLocks noChangeArrowheads="1"/>
          </p:cNvSpPr>
          <p:nvPr/>
        </p:nvSpPr>
        <p:spPr bwMode="auto">
          <a:xfrm>
            <a:off x="250825" y="1268760"/>
            <a:ext cx="842486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cs-CZ" sz="2400" dirty="0"/>
              <a:t>Z rovnice pro  </a:t>
            </a:r>
            <a:r>
              <a:rPr lang="cs-CZ" sz="2800" i="1" dirty="0">
                <a:latin typeface="Times New Roman" pitchFamily="18" charset="0"/>
              </a:rPr>
              <a:t>B</a:t>
            </a:r>
            <a:r>
              <a:rPr lang="cs-CZ" sz="2800" i="1" baseline="-25000" dirty="0">
                <a:latin typeface="Times New Roman" pitchFamily="18" charset="0"/>
              </a:rPr>
              <a:t>1</a:t>
            </a:r>
            <a:r>
              <a:rPr lang="cs-CZ" sz="2800" i="1" dirty="0">
                <a:latin typeface="Times New Roman" pitchFamily="18" charset="0"/>
              </a:rPr>
              <a:t>B</a:t>
            </a:r>
            <a:r>
              <a:rPr lang="cs-CZ" sz="2800" i="1" baseline="-25000" dirty="0">
                <a:latin typeface="Times New Roman" pitchFamily="18" charset="0"/>
              </a:rPr>
              <a:t>2</a:t>
            </a:r>
            <a:r>
              <a:rPr lang="cs-CZ" sz="2400" i="1" baseline="-25000" dirty="0">
                <a:latin typeface="Times New Roman" pitchFamily="18" charset="0"/>
              </a:rPr>
              <a:t> </a:t>
            </a:r>
            <a:r>
              <a:rPr lang="cs-CZ" sz="2400" dirty="0"/>
              <a:t> vypočteme analogicky</a:t>
            </a:r>
            <a:endParaRPr lang="en-US" i="1" dirty="0">
              <a:latin typeface="Courier New" pitchFamily="49" charset="0"/>
            </a:endParaRPr>
          </a:p>
        </p:txBody>
      </p:sp>
      <p:sp>
        <p:nvSpPr>
          <p:cNvPr id="14" name="TextovéPole 13"/>
          <p:cNvSpPr txBox="1"/>
          <p:nvPr/>
        </p:nvSpPr>
        <p:spPr>
          <a:xfrm>
            <a:off x="619944" y="1897668"/>
            <a:ext cx="55226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i="1" baseline="30000" dirty="0">
                <a:latin typeface="Times New Roman" pitchFamily="18" charset="0"/>
              </a:rPr>
              <a:t>2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Q</a:t>
            </a:r>
            <a:r>
              <a:rPr lang="cs-CZ" sz="2800" i="1" baseline="-25000" dirty="0">
                <a:solidFill>
                  <a:srgbClr val="FF0000"/>
                </a:solidFill>
                <a:latin typeface="Times New Roman" pitchFamily="18" charset="0"/>
              </a:rPr>
              <a:t>1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Q</a:t>
            </a:r>
            <a:r>
              <a:rPr lang="cs-CZ" sz="2800" i="1" baseline="-25000" dirty="0">
                <a:solidFill>
                  <a:srgbClr val="FF0000"/>
                </a:solidFill>
                <a:latin typeface="Times New Roman" pitchFamily="18" charset="0"/>
              </a:rPr>
              <a:t>2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baseline="30000" dirty="0">
                <a:latin typeface="Times New Roman" pitchFamily="18" charset="0"/>
              </a:rPr>
              <a:t>-2</a:t>
            </a:r>
            <a:r>
              <a:rPr lang="cs-CZ" sz="2800" i="1" dirty="0">
                <a:latin typeface="Times New Roman" pitchFamily="18" charset="0"/>
              </a:rPr>
              <a:t> =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i="1" baseline="30000" dirty="0">
                <a:latin typeface="Times New Roman" pitchFamily="18" charset="0"/>
              </a:rPr>
              <a:t>2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H</a:t>
            </a:r>
            <a:r>
              <a:rPr lang="cs-CZ" sz="2800" i="1" dirty="0">
                <a:latin typeface="Times New Roman" pitchFamily="18" charset="0"/>
              </a:rPr>
              <a:t>SB</a:t>
            </a:r>
            <a:r>
              <a:rPr lang="cs-CZ" sz="2800" i="1" baseline="-25000" dirty="0">
                <a:latin typeface="Times New Roman" pitchFamily="18" charset="0"/>
              </a:rPr>
              <a:t>1</a:t>
            </a:r>
            <a:r>
              <a:rPr lang="cs-CZ" sz="2800" i="1" dirty="0">
                <a:latin typeface="Times New Roman" pitchFamily="18" charset="0"/>
              </a:rPr>
              <a:t>B</a:t>
            </a:r>
            <a:r>
              <a:rPr lang="cs-CZ" sz="2800" i="1" baseline="-25000" dirty="0">
                <a:latin typeface="Times New Roman" pitchFamily="18" charset="0"/>
              </a:rPr>
              <a:t>2</a:t>
            </a:r>
            <a:r>
              <a:rPr lang="cs-CZ" sz="2800" i="1" dirty="0">
                <a:latin typeface="Times New Roman" pitchFamily="18" charset="0"/>
              </a:rPr>
              <a:t>S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H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baseline="30000" dirty="0">
                <a:latin typeface="Times New Roman" pitchFamily="18" charset="0"/>
              </a:rPr>
              <a:t>-2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endParaRPr lang="cs-CZ" sz="2800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323528" y="3831431"/>
            <a:ext cx="16826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/>
              <a:t>Dostaneme </a:t>
            </a:r>
          </a:p>
        </p:txBody>
      </p:sp>
      <p:sp>
        <p:nvSpPr>
          <p:cNvPr id="16" name="TextovéPole 15"/>
          <p:cNvSpPr txBox="1"/>
          <p:nvPr/>
        </p:nvSpPr>
        <p:spPr>
          <a:xfrm>
            <a:off x="395536" y="4345940"/>
            <a:ext cx="864050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i="1" dirty="0">
                <a:latin typeface="Times New Roman" pitchFamily="18" charset="0"/>
              </a:rPr>
              <a:t>SC</a:t>
            </a:r>
            <a:r>
              <a:rPr lang="cs-CZ" sz="2800" i="1" baseline="-25000" dirty="0">
                <a:latin typeface="Times New Roman" pitchFamily="18" charset="0"/>
              </a:rPr>
              <a:t>1</a:t>
            </a:r>
            <a:r>
              <a:rPr lang="cs-CZ" sz="2800" i="1" dirty="0">
                <a:latin typeface="Times New Roman" pitchFamily="18" charset="0"/>
              </a:rPr>
              <a:t>C</a:t>
            </a:r>
            <a:r>
              <a:rPr lang="cs-CZ" sz="2800" i="1" baseline="-25000" dirty="0">
                <a:latin typeface="Times New Roman" pitchFamily="18" charset="0"/>
              </a:rPr>
              <a:t>2</a:t>
            </a:r>
            <a:r>
              <a:rPr lang="cs-CZ" sz="2800" i="1" dirty="0">
                <a:latin typeface="Times New Roman" pitchFamily="18" charset="0"/>
              </a:rPr>
              <a:t>S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latin typeface="Times New Roman" pitchFamily="18" charset="0"/>
              </a:rPr>
              <a:t> = 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H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baseline="30000" dirty="0">
                <a:latin typeface="Times New Roman" pitchFamily="18" charset="0"/>
              </a:rPr>
              <a:t>-</a:t>
            </a:r>
            <a:r>
              <a:rPr lang="en-US" sz="2800" baseline="30000" dirty="0">
                <a:latin typeface="Times New Roman" pitchFamily="18" charset="0"/>
              </a:rPr>
              <a:t>3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i="1" baseline="30000" dirty="0">
                <a:latin typeface="Times New Roman" pitchFamily="18" charset="0"/>
              </a:rPr>
              <a:t>2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H</a:t>
            </a:r>
            <a:r>
              <a:rPr lang="cs-CZ" sz="2800" i="1" dirty="0">
                <a:latin typeface="Times New Roman" pitchFamily="18" charset="0"/>
              </a:rPr>
              <a:t>SB</a:t>
            </a:r>
            <a:r>
              <a:rPr lang="cs-CZ" sz="2800" i="1" baseline="-25000" dirty="0">
                <a:latin typeface="Times New Roman" pitchFamily="18" charset="0"/>
              </a:rPr>
              <a:t>1</a:t>
            </a:r>
            <a:r>
              <a:rPr lang="cs-CZ" sz="2800" i="1" dirty="0">
                <a:latin typeface="Times New Roman" pitchFamily="18" charset="0"/>
              </a:rPr>
              <a:t>B</a:t>
            </a:r>
            <a:r>
              <a:rPr lang="cs-CZ" sz="2800" i="1" baseline="-25000" dirty="0">
                <a:latin typeface="Times New Roman" pitchFamily="18" charset="0"/>
              </a:rPr>
              <a:t>2</a:t>
            </a:r>
            <a:r>
              <a:rPr lang="cs-CZ" sz="2800" i="1" dirty="0">
                <a:latin typeface="Times New Roman" pitchFamily="18" charset="0"/>
              </a:rPr>
              <a:t>S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H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baseline="30000" dirty="0">
                <a:latin typeface="Times New Roman" pitchFamily="18" charset="0"/>
              </a:rPr>
              <a:t>-2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en-US" sz="2800" i="1" baseline="30000" dirty="0">
                <a:latin typeface="Times New Roman" pitchFamily="18" charset="0"/>
              </a:rPr>
              <a:t>3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H</a:t>
            </a:r>
            <a:r>
              <a:rPr lang="cs-CZ" sz="2800" i="1" dirty="0">
                <a:latin typeface="Times New Roman" pitchFamily="18" charset="0"/>
              </a:rPr>
              <a:t> </a:t>
            </a:r>
          </a:p>
          <a:p>
            <a:r>
              <a:rPr lang="cs-CZ" sz="2800" i="1" dirty="0">
                <a:latin typeface="Times New Roman" pitchFamily="18" charset="0"/>
              </a:rPr>
              <a:t> </a:t>
            </a:r>
            <a:r>
              <a:rPr lang="en-US" sz="2800" i="1" dirty="0">
                <a:latin typeface="Times New Roman" pitchFamily="18" charset="0"/>
              </a:rPr>
              <a:t>=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i="1" dirty="0">
                <a:latin typeface="Times New Roman" pitchFamily="18" charset="0"/>
              </a:rPr>
              <a:t>(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H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baseline="30000" dirty="0">
                <a:latin typeface="Times New Roman" pitchFamily="18" charset="0"/>
              </a:rPr>
              <a:t>-</a:t>
            </a:r>
            <a:r>
              <a:rPr lang="en-US" sz="2800" baseline="30000" dirty="0">
                <a:latin typeface="Times New Roman" pitchFamily="18" charset="0"/>
              </a:rPr>
              <a:t>2</a:t>
            </a:r>
            <a:r>
              <a:rPr lang="en-US" sz="2800" i="1" dirty="0">
                <a:latin typeface="Times New Roman" pitchFamily="18" charset="0"/>
              </a:rPr>
              <a:t>)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baseline="30000" dirty="0">
                <a:latin typeface="Times New Roman" pitchFamily="18" charset="0"/>
              </a:rPr>
              <a:t>-</a:t>
            </a:r>
            <a:r>
              <a:rPr lang="en-US" sz="2800" baseline="30000" dirty="0">
                <a:latin typeface="Times New Roman" pitchFamily="18" charset="0"/>
              </a:rPr>
              <a:t>1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en-US" sz="2800" i="1" dirty="0">
                <a:latin typeface="Times New Roman" pitchFamily="18" charset="0"/>
              </a:rPr>
              <a:t>(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en-US" sz="2800" i="1" baseline="30000" dirty="0">
                <a:latin typeface="Times New Roman" pitchFamily="18" charset="0"/>
              </a:rPr>
              <a:t>2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H</a:t>
            </a:r>
            <a:r>
              <a:rPr lang="en-US" sz="2800" i="1" dirty="0">
                <a:latin typeface="Times New Roman" pitchFamily="18" charset="0"/>
              </a:rPr>
              <a:t>)</a:t>
            </a:r>
            <a:r>
              <a:rPr lang="cs-CZ" sz="2800" i="1" dirty="0">
                <a:latin typeface="Times New Roman" pitchFamily="18" charset="0"/>
              </a:rPr>
              <a:t>SA</a:t>
            </a:r>
            <a:r>
              <a:rPr lang="cs-CZ" sz="2800" i="1" baseline="-25000" dirty="0">
                <a:latin typeface="Times New Roman" pitchFamily="18" charset="0"/>
              </a:rPr>
              <a:t>1</a:t>
            </a:r>
            <a:r>
              <a:rPr lang="cs-CZ" sz="2800" i="1" dirty="0">
                <a:latin typeface="Times New Roman" pitchFamily="18" charset="0"/>
              </a:rPr>
              <a:t>A</a:t>
            </a:r>
            <a:r>
              <a:rPr lang="cs-CZ" sz="2800" i="1" baseline="-25000" dirty="0">
                <a:latin typeface="Times New Roman" pitchFamily="18" charset="0"/>
              </a:rPr>
              <a:t>2</a:t>
            </a:r>
            <a:r>
              <a:rPr lang="cs-CZ" sz="2800" i="1" dirty="0">
                <a:latin typeface="Times New Roman" pitchFamily="18" charset="0"/>
              </a:rPr>
              <a:t>S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en-US" sz="2800" i="1" dirty="0">
                <a:latin typeface="Times New Roman" pitchFamily="18" charset="0"/>
              </a:rPr>
              <a:t>( 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H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baseline="30000" dirty="0">
                <a:latin typeface="Times New Roman" pitchFamily="18" charset="0"/>
              </a:rPr>
              <a:t>-</a:t>
            </a:r>
            <a:r>
              <a:rPr lang="en-US" sz="2800" baseline="30000" dirty="0">
                <a:latin typeface="Times New Roman" pitchFamily="18" charset="0"/>
              </a:rPr>
              <a:t>2</a:t>
            </a:r>
            <a:r>
              <a:rPr lang="en-US" sz="2800" i="1" dirty="0">
                <a:latin typeface="Times New Roman" pitchFamily="18" charset="0"/>
              </a:rPr>
              <a:t>)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en-US" sz="2800" i="1" dirty="0">
                <a:latin typeface="Times New Roman" pitchFamily="18" charset="0"/>
              </a:rPr>
              <a:t>(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en-US" sz="2800" i="1" baseline="30000" dirty="0">
                <a:latin typeface="Times New Roman" pitchFamily="18" charset="0"/>
              </a:rPr>
              <a:t>2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H</a:t>
            </a:r>
            <a:r>
              <a:rPr lang="en-US" sz="2800" i="1" dirty="0">
                <a:latin typeface="Times New Roman" pitchFamily="18" charset="0"/>
              </a:rPr>
              <a:t>)</a:t>
            </a:r>
            <a:r>
              <a:rPr lang="cs-CZ" sz="2800" i="1" dirty="0">
                <a:latin typeface="Times New Roman" pitchFamily="18" charset="0"/>
              </a:rPr>
              <a:t> </a:t>
            </a:r>
            <a:endParaRPr lang="cs-CZ" sz="2800" dirty="0"/>
          </a:p>
        </p:txBody>
      </p:sp>
      <p:sp>
        <p:nvSpPr>
          <p:cNvPr id="17" name="TextovéPole 16"/>
          <p:cNvSpPr txBox="1"/>
          <p:nvPr/>
        </p:nvSpPr>
        <p:spPr>
          <a:xfrm>
            <a:off x="475928" y="5415607"/>
            <a:ext cx="56905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/>
              <a:t>Odtud opět spočteme všechny možnosti pro</a:t>
            </a:r>
          </a:p>
        </p:txBody>
      </p:sp>
      <p:sp>
        <p:nvSpPr>
          <p:cNvPr id="19" name="Obdélník 18"/>
          <p:cNvSpPr/>
          <p:nvPr/>
        </p:nvSpPr>
        <p:spPr>
          <a:xfrm>
            <a:off x="2483768" y="6021288"/>
            <a:ext cx="36711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i="1" dirty="0">
                <a:latin typeface="Times New Roman" pitchFamily="18" charset="0"/>
              </a:rPr>
              <a:t>( 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H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baseline="30000" dirty="0">
                <a:latin typeface="Times New Roman" pitchFamily="18" charset="0"/>
              </a:rPr>
              <a:t>-2</a:t>
            </a:r>
            <a:r>
              <a:rPr lang="en-US" sz="2800" i="1" dirty="0">
                <a:latin typeface="Times New Roman" pitchFamily="18" charset="0"/>
              </a:rPr>
              <a:t>)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en-US" sz="2800" i="1" dirty="0">
                <a:latin typeface="Times New Roman" pitchFamily="18" charset="0"/>
              </a:rPr>
              <a:t>(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en-US" sz="2800" i="1" baseline="30000" dirty="0">
                <a:latin typeface="Times New Roman" pitchFamily="18" charset="0"/>
              </a:rPr>
              <a:t>2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H</a:t>
            </a:r>
            <a:r>
              <a:rPr lang="en-US" sz="2800" i="1" dirty="0">
                <a:latin typeface="Times New Roman" pitchFamily="18" charset="0"/>
              </a:rPr>
              <a:t>)</a:t>
            </a:r>
            <a:endParaRPr lang="cs-CZ" sz="2800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467544" y="3068960"/>
            <a:ext cx="62905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i="1" dirty="0">
                <a:latin typeface="Times New Roman" pitchFamily="18" charset="0"/>
              </a:rPr>
              <a:t>SC</a:t>
            </a:r>
            <a:r>
              <a:rPr lang="cs-CZ" sz="2800" i="1" baseline="-25000" dirty="0">
                <a:latin typeface="Times New Roman" pitchFamily="18" charset="0"/>
              </a:rPr>
              <a:t>1</a:t>
            </a:r>
            <a:r>
              <a:rPr lang="cs-CZ" sz="2800" i="1" dirty="0">
                <a:latin typeface="Times New Roman" pitchFamily="18" charset="0"/>
              </a:rPr>
              <a:t>C</a:t>
            </a:r>
            <a:r>
              <a:rPr lang="cs-CZ" sz="2800" i="1" baseline="-25000" dirty="0">
                <a:latin typeface="Times New Roman" pitchFamily="18" charset="0"/>
              </a:rPr>
              <a:t>2</a:t>
            </a:r>
            <a:r>
              <a:rPr lang="cs-CZ" sz="2800" i="1" dirty="0">
                <a:latin typeface="Times New Roman" pitchFamily="18" charset="0"/>
              </a:rPr>
              <a:t>S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latin typeface="Times New Roman" pitchFamily="18" charset="0"/>
              </a:rPr>
              <a:t> = 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H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baseline="30000" dirty="0">
                <a:latin typeface="Times New Roman" pitchFamily="18" charset="0"/>
              </a:rPr>
              <a:t>-3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latin typeface="Times New Roman" pitchFamily="18" charset="0"/>
              </a:rPr>
              <a:t>PP</a:t>
            </a:r>
            <a:r>
              <a:rPr lang="en-US" sz="2800" i="1" baseline="30000" dirty="0">
                <a:latin typeface="Times New Roman" pitchFamily="18" charset="0"/>
              </a:rPr>
              <a:t>2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Q</a:t>
            </a:r>
            <a:r>
              <a:rPr lang="cs-CZ" sz="2800" i="1" baseline="-25000" dirty="0">
                <a:solidFill>
                  <a:srgbClr val="FF0000"/>
                </a:solidFill>
                <a:latin typeface="Times New Roman" pitchFamily="18" charset="0"/>
              </a:rPr>
              <a:t>1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Q</a:t>
            </a:r>
            <a:r>
              <a:rPr lang="cs-CZ" sz="2800" i="1" baseline="-25000" dirty="0">
                <a:solidFill>
                  <a:srgbClr val="FF0000"/>
                </a:solidFill>
                <a:latin typeface="Times New Roman" pitchFamily="18" charset="0"/>
              </a:rPr>
              <a:t>2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baseline="30000" dirty="0">
                <a:latin typeface="Times New Roman" pitchFamily="18" charset="0"/>
              </a:rPr>
              <a:t>-</a:t>
            </a:r>
            <a:r>
              <a:rPr lang="en-US" sz="2800" baseline="30000" dirty="0">
                <a:latin typeface="Times New Roman" pitchFamily="18" charset="0"/>
              </a:rPr>
              <a:t>2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baseline="30000" dirty="0">
                <a:latin typeface="Times New Roman" pitchFamily="18" charset="0"/>
              </a:rPr>
              <a:t>-</a:t>
            </a:r>
            <a:r>
              <a:rPr lang="en-US" sz="2800" baseline="30000" dirty="0">
                <a:latin typeface="Times New Roman" pitchFamily="18" charset="0"/>
              </a:rPr>
              <a:t>1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i="1" baseline="30000" dirty="0">
                <a:latin typeface="Times New Roman" pitchFamily="18" charset="0"/>
              </a:rPr>
              <a:t>3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H</a:t>
            </a:r>
            <a:endParaRPr lang="cs-CZ" sz="2800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323528" y="2564904"/>
            <a:ext cx="20168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/>
              <a:t>a dosadíme do</a:t>
            </a:r>
            <a:endParaRPr lang="en-US" sz="2400" i="1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1199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0" grpId="0"/>
      <p:bldP spid="104451" grpId="0"/>
      <p:bldP spid="15" grpId="0"/>
      <p:bldP spid="16" grpId="0"/>
      <p:bldP spid="17" grpId="0"/>
      <p:bldP spid="11" grpId="0"/>
      <p:bldP spid="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6632"/>
            <a:ext cx="8229600" cy="1008112"/>
          </a:xfrm>
        </p:spPr>
        <p:txBody>
          <a:bodyPr>
            <a:normAutofit fontScale="90000"/>
          </a:bodyPr>
          <a:lstStyle/>
          <a:p>
            <a:r>
              <a:rPr lang="cs-CZ" dirty="0"/>
              <a:t>3. pokračování výpočtu permutace </a:t>
            </a:r>
            <a:r>
              <a:rPr lang="cs-CZ" i="1" dirty="0"/>
              <a:t>H</a:t>
            </a:r>
            <a:r>
              <a:rPr lang="cs-CZ" dirty="0"/>
              <a:t> </a:t>
            </a:r>
            <a:endParaRPr lang="en-US" i="1" dirty="0"/>
          </a:p>
        </p:txBody>
      </p:sp>
      <p:sp>
        <p:nvSpPr>
          <p:cNvPr id="104451" name="Text Box 3"/>
          <p:cNvSpPr txBox="1">
            <a:spLocks noChangeArrowheads="1"/>
          </p:cNvSpPr>
          <p:nvPr/>
        </p:nvSpPr>
        <p:spPr bwMode="auto">
          <a:xfrm>
            <a:off x="250825" y="1340768"/>
            <a:ext cx="842486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cs-CZ" sz="2400" dirty="0"/>
              <a:t>Zcela analogicky z rovnic pro  </a:t>
            </a:r>
            <a:r>
              <a:rPr lang="cs-CZ" sz="2400" i="1" dirty="0">
                <a:latin typeface="Times New Roman" pitchFamily="18" charset="0"/>
              </a:rPr>
              <a:t>C</a:t>
            </a:r>
            <a:r>
              <a:rPr lang="cs-CZ" sz="2400" i="1" baseline="-25000" dirty="0">
                <a:latin typeface="Times New Roman" pitchFamily="18" charset="0"/>
              </a:rPr>
              <a:t>1</a:t>
            </a:r>
            <a:r>
              <a:rPr lang="cs-CZ" sz="2400" i="1" dirty="0">
                <a:latin typeface="Times New Roman" pitchFamily="18" charset="0"/>
              </a:rPr>
              <a:t>C</a:t>
            </a:r>
            <a:r>
              <a:rPr lang="cs-CZ" sz="2400" i="1" baseline="-25000" dirty="0">
                <a:latin typeface="Times New Roman" pitchFamily="18" charset="0"/>
              </a:rPr>
              <a:t>2</a:t>
            </a:r>
            <a:r>
              <a:rPr lang="cs-CZ" sz="2400" i="1" dirty="0">
                <a:latin typeface="Times New Roman" pitchFamily="18" charset="0"/>
              </a:rPr>
              <a:t>,</a:t>
            </a:r>
            <a:r>
              <a:rPr lang="cs-CZ" sz="2400" i="1" baseline="-25000" dirty="0">
                <a:latin typeface="Times New Roman" pitchFamily="18" charset="0"/>
              </a:rPr>
              <a:t>  </a:t>
            </a:r>
            <a:r>
              <a:rPr lang="cs-CZ" sz="2400" i="1" dirty="0">
                <a:latin typeface="Times New Roman" pitchFamily="18" charset="0"/>
              </a:rPr>
              <a:t>D</a:t>
            </a:r>
            <a:r>
              <a:rPr lang="cs-CZ" sz="2400" i="1" baseline="-25000" dirty="0">
                <a:latin typeface="Times New Roman" pitchFamily="18" charset="0"/>
              </a:rPr>
              <a:t>1</a:t>
            </a:r>
            <a:r>
              <a:rPr lang="cs-CZ" sz="2400" i="1" dirty="0">
                <a:latin typeface="Times New Roman" pitchFamily="18" charset="0"/>
              </a:rPr>
              <a:t>D</a:t>
            </a:r>
            <a:r>
              <a:rPr lang="cs-CZ" sz="2400" i="1" baseline="-25000" dirty="0">
                <a:latin typeface="Times New Roman" pitchFamily="18" charset="0"/>
              </a:rPr>
              <a:t>2</a:t>
            </a:r>
            <a:r>
              <a:rPr lang="cs-CZ" sz="2400" i="1" dirty="0">
                <a:latin typeface="Times New Roman" pitchFamily="18" charset="0"/>
              </a:rPr>
              <a:t>,  E</a:t>
            </a:r>
            <a:r>
              <a:rPr lang="cs-CZ" sz="2400" i="1" baseline="-25000" dirty="0">
                <a:latin typeface="Times New Roman" pitchFamily="18" charset="0"/>
              </a:rPr>
              <a:t>1</a:t>
            </a:r>
            <a:r>
              <a:rPr lang="cs-CZ" sz="2400" i="1" dirty="0">
                <a:latin typeface="Times New Roman" pitchFamily="18" charset="0"/>
              </a:rPr>
              <a:t>E</a:t>
            </a:r>
            <a:r>
              <a:rPr lang="cs-CZ" sz="2400" i="1" baseline="-25000" dirty="0">
                <a:latin typeface="Times New Roman" pitchFamily="18" charset="0"/>
              </a:rPr>
              <a:t>2</a:t>
            </a:r>
            <a:r>
              <a:rPr lang="cs-CZ" sz="2400" i="1" dirty="0">
                <a:latin typeface="Times New Roman" pitchFamily="18" charset="0"/>
              </a:rPr>
              <a:t>  </a:t>
            </a:r>
            <a:r>
              <a:rPr lang="cs-CZ" sz="2400" dirty="0">
                <a:latin typeface="+mj-lt"/>
              </a:rPr>
              <a:t>a</a:t>
            </a:r>
            <a:r>
              <a:rPr lang="cs-CZ" sz="2400" i="1" baseline="-25000" dirty="0">
                <a:latin typeface="Times New Roman" pitchFamily="18" charset="0"/>
              </a:rPr>
              <a:t>   </a:t>
            </a:r>
            <a:r>
              <a:rPr lang="cs-CZ" sz="2400" i="1" dirty="0">
                <a:latin typeface="Times New Roman" pitchFamily="18" charset="0"/>
              </a:rPr>
              <a:t>F</a:t>
            </a:r>
            <a:r>
              <a:rPr lang="cs-CZ" sz="2400" i="1" baseline="-25000" dirty="0">
                <a:latin typeface="Times New Roman" pitchFamily="18" charset="0"/>
              </a:rPr>
              <a:t>1</a:t>
            </a:r>
            <a:r>
              <a:rPr lang="cs-CZ" sz="2400" i="1" dirty="0">
                <a:latin typeface="Times New Roman" pitchFamily="18" charset="0"/>
              </a:rPr>
              <a:t>F</a:t>
            </a:r>
            <a:r>
              <a:rPr lang="cs-CZ" sz="2400" i="1" baseline="-25000" dirty="0">
                <a:latin typeface="Times New Roman" pitchFamily="18" charset="0"/>
              </a:rPr>
              <a:t>2  </a:t>
            </a:r>
            <a:r>
              <a:rPr lang="cs-CZ" sz="2400" dirty="0"/>
              <a:t>vypočteme  vždy několik desítek možností pro permutace</a:t>
            </a:r>
            <a:endParaRPr lang="en-US" i="1" dirty="0">
              <a:latin typeface="Courier New" pitchFamily="49" charset="0"/>
            </a:endParaRPr>
          </a:p>
        </p:txBody>
      </p:sp>
      <p:sp>
        <p:nvSpPr>
          <p:cNvPr id="19" name="Obdélník 18"/>
          <p:cNvSpPr/>
          <p:nvPr/>
        </p:nvSpPr>
        <p:spPr>
          <a:xfrm>
            <a:off x="251520" y="2348880"/>
            <a:ext cx="355257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i="1" dirty="0">
                <a:latin typeface="Times New Roman" pitchFamily="18" charset="0"/>
              </a:rPr>
              <a:t>( 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H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baseline="30000" dirty="0">
                <a:latin typeface="Times New Roman" pitchFamily="18" charset="0"/>
              </a:rPr>
              <a:t>-3</a:t>
            </a:r>
            <a:r>
              <a:rPr lang="en-US" sz="2800" i="1" dirty="0">
                <a:latin typeface="Times New Roman" pitchFamily="18" charset="0"/>
              </a:rPr>
              <a:t>)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en-US" sz="2800" i="1" dirty="0">
                <a:latin typeface="Times New Roman" pitchFamily="18" charset="0"/>
              </a:rPr>
              <a:t>(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i="1" baseline="30000" dirty="0">
                <a:latin typeface="Times New Roman" pitchFamily="18" charset="0"/>
              </a:rPr>
              <a:t>3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H</a:t>
            </a:r>
            <a:r>
              <a:rPr lang="en-US" sz="2800" i="1" dirty="0">
                <a:latin typeface="Times New Roman" pitchFamily="18" charset="0"/>
              </a:rPr>
              <a:t>)</a:t>
            </a:r>
            <a:endParaRPr lang="cs-CZ" sz="2800" dirty="0"/>
          </a:p>
        </p:txBody>
      </p:sp>
      <p:sp>
        <p:nvSpPr>
          <p:cNvPr id="13" name="Obdélník 12"/>
          <p:cNvSpPr/>
          <p:nvPr/>
        </p:nvSpPr>
        <p:spPr>
          <a:xfrm>
            <a:off x="324738" y="2905780"/>
            <a:ext cx="365837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i="1" dirty="0">
                <a:latin typeface="Times New Roman" pitchFamily="18" charset="0"/>
              </a:rPr>
              <a:t>( 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H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baseline="30000" dirty="0">
                <a:latin typeface="Times New Roman" pitchFamily="18" charset="0"/>
              </a:rPr>
              <a:t>-4</a:t>
            </a:r>
            <a:r>
              <a:rPr lang="en-US" sz="2800" i="1" dirty="0">
                <a:latin typeface="Times New Roman" pitchFamily="18" charset="0"/>
              </a:rPr>
              <a:t>)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en-US" sz="2800" i="1" dirty="0">
                <a:latin typeface="Times New Roman" pitchFamily="18" charset="0"/>
              </a:rPr>
              <a:t>(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i="1" baseline="30000" dirty="0">
                <a:latin typeface="Times New Roman" pitchFamily="18" charset="0"/>
              </a:rPr>
              <a:t>4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H</a:t>
            </a:r>
            <a:r>
              <a:rPr lang="en-US" sz="2800" i="1" dirty="0">
                <a:latin typeface="Times New Roman" pitchFamily="18" charset="0"/>
              </a:rPr>
              <a:t>)</a:t>
            </a:r>
            <a:endParaRPr lang="cs-CZ" sz="2800" dirty="0"/>
          </a:p>
        </p:txBody>
      </p:sp>
      <p:sp>
        <p:nvSpPr>
          <p:cNvPr id="18" name="Obdélník 17"/>
          <p:cNvSpPr/>
          <p:nvPr/>
        </p:nvSpPr>
        <p:spPr>
          <a:xfrm>
            <a:off x="251520" y="3481844"/>
            <a:ext cx="370165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i="1" dirty="0">
                <a:latin typeface="Times New Roman" pitchFamily="18" charset="0"/>
              </a:rPr>
              <a:t> </a:t>
            </a:r>
            <a:r>
              <a:rPr lang="en-US" sz="2800" i="1" dirty="0">
                <a:latin typeface="Times New Roman" pitchFamily="18" charset="0"/>
              </a:rPr>
              <a:t>( 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H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baseline="30000" dirty="0">
                <a:latin typeface="Times New Roman" pitchFamily="18" charset="0"/>
              </a:rPr>
              <a:t>-5</a:t>
            </a:r>
            <a:r>
              <a:rPr lang="en-US" sz="2800" i="1" dirty="0">
                <a:latin typeface="Times New Roman" pitchFamily="18" charset="0"/>
              </a:rPr>
              <a:t>)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en-US" sz="2800" i="1" dirty="0">
                <a:latin typeface="Times New Roman" pitchFamily="18" charset="0"/>
              </a:rPr>
              <a:t>(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i="1" baseline="30000" dirty="0">
                <a:latin typeface="Times New Roman" pitchFamily="18" charset="0"/>
              </a:rPr>
              <a:t>5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H</a:t>
            </a:r>
            <a:r>
              <a:rPr lang="en-US" sz="2800" i="1" dirty="0">
                <a:latin typeface="Times New Roman" pitchFamily="18" charset="0"/>
              </a:rPr>
              <a:t>)</a:t>
            </a:r>
            <a:endParaRPr lang="cs-CZ" sz="2800" dirty="0"/>
          </a:p>
        </p:txBody>
      </p:sp>
      <p:sp>
        <p:nvSpPr>
          <p:cNvPr id="20" name="TextovéPole 19"/>
          <p:cNvSpPr txBox="1"/>
          <p:nvPr/>
        </p:nvSpPr>
        <p:spPr>
          <a:xfrm>
            <a:off x="395536" y="4293096"/>
            <a:ext cx="78488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/>
              <a:t>Nyní zvolíme jednu z možností  </a:t>
            </a: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cs-CZ" sz="2400" dirty="0"/>
              <a:t>  pro </a:t>
            </a:r>
            <a:r>
              <a:rPr lang="en-US" sz="2400" i="1" dirty="0">
                <a:latin typeface="Times New Roman" pitchFamily="18" charset="0"/>
              </a:rPr>
              <a:t>( </a:t>
            </a:r>
            <a:r>
              <a:rPr lang="cs-CZ" sz="2400" i="1" dirty="0">
                <a:solidFill>
                  <a:srgbClr val="FF0000"/>
                </a:solidFill>
                <a:latin typeface="Times New Roman" pitchFamily="18" charset="0"/>
              </a:rPr>
              <a:t>H</a:t>
            </a:r>
            <a:r>
              <a:rPr lang="cs-CZ" sz="2400" baseline="30000" dirty="0">
                <a:latin typeface="Times New Roman" pitchFamily="18" charset="0"/>
              </a:rPr>
              <a:t>-1</a:t>
            </a:r>
            <a:r>
              <a:rPr lang="cs-CZ" sz="2400" i="1" dirty="0">
                <a:latin typeface="Times New Roman" pitchFamily="18" charset="0"/>
              </a:rPr>
              <a:t>P</a:t>
            </a:r>
            <a:r>
              <a:rPr lang="cs-CZ" sz="2400" baseline="30000" dirty="0">
                <a:latin typeface="Times New Roman" pitchFamily="18" charset="0"/>
              </a:rPr>
              <a:t>-1</a:t>
            </a:r>
            <a:r>
              <a:rPr lang="en-US" sz="2400" i="1" dirty="0">
                <a:latin typeface="Times New Roman" pitchFamily="18" charset="0"/>
              </a:rPr>
              <a:t>)</a:t>
            </a:r>
            <a:r>
              <a:rPr lang="cs-CZ" sz="2400" i="1" dirty="0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cs-CZ" sz="2400" baseline="30000" dirty="0">
                <a:latin typeface="Times New Roman" pitchFamily="18" charset="0"/>
              </a:rPr>
              <a:t>-1 </a:t>
            </a:r>
            <a:r>
              <a:rPr lang="cs-CZ" sz="2400" i="1" dirty="0">
                <a:latin typeface="Times New Roman" pitchFamily="18" charset="0"/>
              </a:rPr>
              <a:t>P</a:t>
            </a:r>
            <a:r>
              <a:rPr lang="cs-CZ" sz="2400" baseline="30000" dirty="0">
                <a:latin typeface="Times New Roman" pitchFamily="18" charset="0"/>
              </a:rPr>
              <a:t>-1</a:t>
            </a:r>
            <a:r>
              <a:rPr lang="cs-CZ" sz="2400" i="1" dirty="0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cs-CZ" sz="2400" i="1" dirty="0">
                <a:latin typeface="Times New Roman" pitchFamily="18" charset="0"/>
              </a:rPr>
              <a:t>P</a:t>
            </a:r>
            <a:r>
              <a:rPr lang="en-US" sz="2400" i="1" dirty="0">
                <a:latin typeface="Times New Roman" pitchFamily="18" charset="0"/>
              </a:rPr>
              <a:t>(</a:t>
            </a:r>
            <a:r>
              <a:rPr lang="cs-CZ" sz="2400" i="1" dirty="0">
                <a:latin typeface="Times New Roman" pitchFamily="18" charset="0"/>
              </a:rPr>
              <a:t>P</a:t>
            </a:r>
            <a:r>
              <a:rPr lang="cs-CZ" sz="2400" i="1" dirty="0">
                <a:solidFill>
                  <a:srgbClr val="FF0000"/>
                </a:solidFill>
                <a:latin typeface="Times New Roman" pitchFamily="18" charset="0"/>
              </a:rPr>
              <a:t>H</a:t>
            </a:r>
            <a:r>
              <a:rPr lang="en-US" sz="2400" i="1" dirty="0">
                <a:latin typeface="Times New Roman" pitchFamily="18" charset="0"/>
              </a:rPr>
              <a:t>)</a:t>
            </a:r>
            <a:endParaRPr lang="cs-CZ" dirty="0"/>
          </a:p>
        </p:txBody>
      </p:sp>
      <p:sp>
        <p:nvSpPr>
          <p:cNvPr id="21" name="TextovéPole 20"/>
          <p:cNvSpPr txBox="1"/>
          <p:nvPr/>
        </p:nvSpPr>
        <p:spPr>
          <a:xfrm>
            <a:off x="467544" y="4839543"/>
            <a:ext cx="78488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/>
              <a:t>jednu z možností  </a:t>
            </a: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cs-CZ" sz="2400" dirty="0"/>
              <a:t>  pro </a:t>
            </a:r>
            <a:r>
              <a:rPr lang="en-US" sz="2400" i="1" dirty="0">
                <a:latin typeface="Times New Roman" pitchFamily="18" charset="0"/>
              </a:rPr>
              <a:t>( </a:t>
            </a:r>
            <a:r>
              <a:rPr lang="cs-CZ" sz="2400" i="1" dirty="0">
                <a:solidFill>
                  <a:srgbClr val="FF0000"/>
                </a:solidFill>
                <a:latin typeface="Times New Roman" pitchFamily="18" charset="0"/>
              </a:rPr>
              <a:t>H</a:t>
            </a:r>
            <a:r>
              <a:rPr lang="cs-CZ" sz="2400" baseline="30000" dirty="0">
                <a:latin typeface="Times New Roman" pitchFamily="18" charset="0"/>
              </a:rPr>
              <a:t>-1</a:t>
            </a:r>
            <a:r>
              <a:rPr lang="cs-CZ" sz="2400" i="1" dirty="0">
                <a:latin typeface="Times New Roman" pitchFamily="18" charset="0"/>
              </a:rPr>
              <a:t>P</a:t>
            </a:r>
            <a:r>
              <a:rPr lang="cs-CZ" sz="2400" baseline="30000" dirty="0">
                <a:latin typeface="Times New Roman" pitchFamily="18" charset="0"/>
              </a:rPr>
              <a:t>-2</a:t>
            </a:r>
            <a:r>
              <a:rPr lang="en-US" sz="2400" i="1" dirty="0">
                <a:latin typeface="Times New Roman" pitchFamily="18" charset="0"/>
              </a:rPr>
              <a:t>)</a:t>
            </a:r>
            <a:r>
              <a:rPr lang="cs-CZ" sz="2400" i="1" dirty="0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cs-CZ" sz="2400" baseline="30000" dirty="0">
                <a:latin typeface="Times New Roman" pitchFamily="18" charset="0"/>
              </a:rPr>
              <a:t>-1 </a:t>
            </a:r>
            <a:r>
              <a:rPr lang="cs-CZ" sz="2400" i="1" dirty="0">
                <a:latin typeface="Times New Roman" pitchFamily="18" charset="0"/>
              </a:rPr>
              <a:t>P</a:t>
            </a:r>
            <a:r>
              <a:rPr lang="cs-CZ" sz="2400" baseline="30000" dirty="0">
                <a:latin typeface="Times New Roman" pitchFamily="18" charset="0"/>
              </a:rPr>
              <a:t>-1</a:t>
            </a:r>
            <a:r>
              <a:rPr lang="cs-CZ" sz="2400" i="1" dirty="0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cs-CZ" sz="2400" i="1" dirty="0">
                <a:latin typeface="Times New Roman" pitchFamily="18" charset="0"/>
              </a:rPr>
              <a:t>P</a:t>
            </a:r>
            <a:r>
              <a:rPr lang="en-US" sz="2400" i="1" dirty="0">
                <a:latin typeface="Times New Roman" pitchFamily="18" charset="0"/>
              </a:rPr>
              <a:t>(</a:t>
            </a:r>
            <a:r>
              <a:rPr lang="cs-CZ" sz="2400" i="1" dirty="0">
                <a:latin typeface="Times New Roman" pitchFamily="18" charset="0"/>
              </a:rPr>
              <a:t>P</a:t>
            </a:r>
            <a:r>
              <a:rPr lang="cs-CZ" sz="2400" baseline="30000" dirty="0">
                <a:latin typeface="Times New Roman" pitchFamily="18" charset="0"/>
              </a:rPr>
              <a:t>2</a:t>
            </a:r>
            <a:r>
              <a:rPr lang="cs-CZ" sz="2400" i="1" dirty="0">
                <a:solidFill>
                  <a:srgbClr val="FF0000"/>
                </a:solidFill>
                <a:latin typeface="Times New Roman" pitchFamily="18" charset="0"/>
              </a:rPr>
              <a:t>H</a:t>
            </a:r>
            <a:r>
              <a:rPr lang="en-US" sz="2400" i="1" dirty="0">
                <a:latin typeface="Times New Roman" pitchFamily="18" charset="0"/>
              </a:rPr>
              <a:t>)</a:t>
            </a:r>
            <a:r>
              <a:rPr lang="cs-CZ" sz="2400" i="1" dirty="0">
                <a:latin typeface="Times New Roman" pitchFamily="18" charset="0"/>
              </a:rPr>
              <a:t>,</a:t>
            </a:r>
            <a:endParaRPr lang="cs-CZ" dirty="0"/>
          </a:p>
        </p:txBody>
      </p:sp>
      <p:sp>
        <p:nvSpPr>
          <p:cNvPr id="22" name="TextovéPole 21"/>
          <p:cNvSpPr txBox="1"/>
          <p:nvPr/>
        </p:nvSpPr>
        <p:spPr>
          <a:xfrm>
            <a:off x="467544" y="5373216"/>
            <a:ext cx="80695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cs-CZ" sz="2400" dirty="0"/>
              <a:t>  pro </a:t>
            </a:r>
            <a:r>
              <a:rPr lang="en-US" sz="2400" i="1" dirty="0">
                <a:latin typeface="Times New Roman" pitchFamily="18" charset="0"/>
              </a:rPr>
              <a:t>( </a:t>
            </a:r>
            <a:r>
              <a:rPr lang="cs-CZ" sz="2400" i="1" dirty="0">
                <a:solidFill>
                  <a:srgbClr val="FF0000"/>
                </a:solidFill>
                <a:latin typeface="Times New Roman" pitchFamily="18" charset="0"/>
              </a:rPr>
              <a:t>H</a:t>
            </a:r>
            <a:r>
              <a:rPr lang="cs-CZ" sz="2400" baseline="30000" dirty="0">
                <a:latin typeface="Times New Roman" pitchFamily="18" charset="0"/>
              </a:rPr>
              <a:t>-1</a:t>
            </a:r>
            <a:r>
              <a:rPr lang="cs-CZ" sz="2400" i="1" dirty="0">
                <a:latin typeface="Times New Roman" pitchFamily="18" charset="0"/>
              </a:rPr>
              <a:t>P</a:t>
            </a:r>
            <a:r>
              <a:rPr lang="cs-CZ" sz="2400" baseline="30000" dirty="0">
                <a:latin typeface="Times New Roman" pitchFamily="18" charset="0"/>
              </a:rPr>
              <a:t>-3</a:t>
            </a:r>
            <a:r>
              <a:rPr lang="en-US" sz="2400" i="1" dirty="0">
                <a:latin typeface="Times New Roman" pitchFamily="18" charset="0"/>
              </a:rPr>
              <a:t>)</a:t>
            </a:r>
            <a:r>
              <a:rPr lang="cs-CZ" sz="2400" i="1" dirty="0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cs-CZ" sz="2400" baseline="30000" dirty="0">
                <a:latin typeface="Times New Roman" pitchFamily="18" charset="0"/>
              </a:rPr>
              <a:t>-1 </a:t>
            </a:r>
            <a:r>
              <a:rPr lang="cs-CZ" sz="2400" i="1" dirty="0">
                <a:latin typeface="Times New Roman" pitchFamily="18" charset="0"/>
              </a:rPr>
              <a:t>P</a:t>
            </a:r>
            <a:r>
              <a:rPr lang="cs-CZ" sz="2400" baseline="30000" dirty="0">
                <a:latin typeface="Times New Roman" pitchFamily="18" charset="0"/>
              </a:rPr>
              <a:t>-1</a:t>
            </a:r>
            <a:r>
              <a:rPr lang="cs-CZ" sz="2400" i="1" dirty="0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cs-CZ" sz="2400" i="1" dirty="0">
                <a:latin typeface="Times New Roman" pitchFamily="18" charset="0"/>
              </a:rPr>
              <a:t>P</a:t>
            </a:r>
            <a:r>
              <a:rPr lang="en-US" sz="2400" i="1" dirty="0">
                <a:latin typeface="Times New Roman" pitchFamily="18" charset="0"/>
              </a:rPr>
              <a:t>(</a:t>
            </a:r>
            <a:r>
              <a:rPr lang="cs-CZ" sz="2400" i="1" dirty="0">
                <a:latin typeface="Times New Roman" pitchFamily="18" charset="0"/>
              </a:rPr>
              <a:t>P</a:t>
            </a:r>
            <a:r>
              <a:rPr lang="cs-CZ" sz="2400" baseline="30000" dirty="0">
                <a:latin typeface="Times New Roman" pitchFamily="18" charset="0"/>
              </a:rPr>
              <a:t>3</a:t>
            </a:r>
            <a:r>
              <a:rPr lang="cs-CZ" sz="2400" i="1" dirty="0">
                <a:solidFill>
                  <a:srgbClr val="FF0000"/>
                </a:solidFill>
                <a:latin typeface="Times New Roman" pitchFamily="18" charset="0"/>
              </a:rPr>
              <a:t>H</a:t>
            </a:r>
            <a:r>
              <a:rPr lang="en-US" sz="2400" i="1" dirty="0">
                <a:latin typeface="Times New Roman" pitchFamily="18" charset="0"/>
              </a:rPr>
              <a:t>)</a:t>
            </a:r>
            <a:r>
              <a:rPr lang="cs-CZ" sz="2400" i="1" dirty="0">
                <a:latin typeface="Times New Roman" pitchFamily="18" charset="0"/>
              </a:rPr>
              <a:t>,   </a:t>
            </a: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cs-CZ" sz="2400" dirty="0"/>
              <a:t>  pro </a:t>
            </a:r>
            <a:r>
              <a:rPr lang="en-US" sz="2400" i="1" dirty="0">
                <a:latin typeface="Times New Roman" pitchFamily="18" charset="0"/>
              </a:rPr>
              <a:t>( </a:t>
            </a:r>
            <a:r>
              <a:rPr lang="cs-CZ" sz="2400" i="1" dirty="0">
                <a:solidFill>
                  <a:srgbClr val="FF0000"/>
                </a:solidFill>
                <a:latin typeface="Times New Roman" pitchFamily="18" charset="0"/>
              </a:rPr>
              <a:t>H</a:t>
            </a:r>
            <a:r>
              <a:rPr lang="cs-CZ" sz="2400" baseline="30000" dirty="0">
                <a:latin typeface="Times New Roman" pitchFamily="18" charset="0"/>
              </a:rPr>
              <a:t>-1</a:t>
            </a:r>
            <a:r>
              <a:rPr lang="cs-CZ" sz="2400" i="1" dirty="0">
                <a:latin typeface="Times New Roman" pitchFamily="18" charset="0"/>
              </a:rPr>
              <a:t>P</a:t>
            </a:r>
            <a:r>
              <a:rPr lang="cs-CZ" sz="2400" baseline="30000" dirty="0">
                <a:latin typeface="Times New Roman" pitchFamily="18" charset="0"/>
              </a:rPr>
              <a:t>-4</a:t>
            </a:r>
            <a:r>
              <a:rPr lang="en-US" sz="2400" i="1" dirty="0">
                <a:latin typeface="Times New Roman" pitchFamily="18" charset="0"/>
              </a:rPr>
              <a:t>)</a:t>
            </a:r>
            <a:r>
              <a:rPr lang="cs-CZ" sz="2400" i="1" dirty="0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cs-CZ" sz="2400" baseline="30000" dirty="0">
                <a:latin typeface="Times New Roman" pitchFamily="18" charset="0"/>
              </a:rPr>
              <a:t>-1 </a:t>
            </a:r>
            <a:r>
              <a:rPr lang="cs-CZ" sz="2400" i="1" dirty="0">
                <a:latin typeface="Times New Roman" pitchFamily="18" charset="0"/>
              </a:rPr>
              <a:t>P</a:t>
            </a:r>
            <a:r>
              <a:rPr lang="cs-CZ" sz="2400" baseline="30000" dirty="0">
                <a:latin typeface="Times New Roman" pitchFamily="18" charset="0"/>
              </a:rPr>
              <a:t>-1</a:t>
            </a:r>
            <a:r>
              <a:rPr lang="cs-CZ" sz="2400" i="1" dirty="0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cs-CZ" sz="2400" i="1" dirty="0">
                <a:latin typeface="Times New Roman" pitchFamily="18" charset="0"/>
              </a:rPr>
              <a:t>P</a:t>
            </a:r>
            <a:r>
              <a:rPr lang="en-US" sz="2400" i="1" dirty="0">
                <a:latin typeface="Times New Roman" pitchFamily="18" charset="0"/>
              </a:rPr>
              <a:t>(</a:t>
            </a:r>
            <a:r>
              <a:rPr lang="cs-CZ" sz="2400" i="1" dirty="0">
                <a:latin typeface="Times New Roman" pitchFamily="18" charset="0"/>
              </a:rPr>
              <a:t>P</a:t>
            </a:r>
            <a:r>
              <a:rPr lang="cs-CZ" sz="2400" baseline="30000" dirty="0">
                <a:latin typeface="Times New Roman" pitchFamily="18" charset="0"/>
              </a:rPr>
              <a:t>4</a:t>
            </a:r>
            <a:r>
              <a:rPr lang="cs-CZ" sz="2400" i="1" dirty="0">
                <a:solidFill>
                  <a:srgbClr val="FF0000"/>
                </a:solidFill>
                <a:latin typeface="Times New Roman" pitchFamily="18" charset="0"/>
              </a:rPr>
              <a:t>H</a:t>
            </a:r>
            <a:r>
              <a:rPr lang="en-US" sz="2400" i="1" dirty="0">
                <a:latin typeface="Times New Roman" pitchFamily="18" charset="0"/>
              </a:rPr>
              <a:t>)</a:t>
            </a:r>
            <a:endParaRPr lang="cs-CZ" sz="2400" dirty="0"/>
          </a:p>
        </p:txBody>
      </p:sp>
      <p:sp>
        <p:nvSpPr>
          <p:cNvPr id="23" name="TextovéPole 22"/>
          <p:cNvSpPr txBox="1"/>
          <p:nvPr/>
        </p:nvSpPr>
        <p:spPr>
          <a:xfrm>
            <a:off x="467544" y="5949280"/>
            <a:ext cx="42080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>
                <a:cs typeface="Times New Roman" pitchFamily="18" charset="0"/>
              </a:rPr>
              <a:t>a  </a:t>
            </a: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cs-CZ" sz="2400" dirty="0"/>
              <a:t>  pro </a:t>
            </a:r>
            <a:r>
              <a:rPr lang="en-US" sz="2400" i="1" dirty="0">
                <a:latin typeface="Times New Roman" pitchFamily="18" charset="0"/>
              </a:rPr>
              <a:t>( </a:t>
            </a:r>
            <a:r>
              <a:rPr lang="cs-CZ" sz="2400" i="1" dirty="0">
                <a:solidFill>
                  <a:srgbClr val="FF0000"/>
                </a:solidFill>
                <a:latin typeface="Times New Roman" pitchFamily="18" charset="0"/>
              </a:rPr>
              <a:t>H</a:t>
            </a:r>
            <a:r>
              <a:rPr lang="cs-CZ" sz="2400" baseline="30000" dirty="0">
                <a:latin typeface="Times New Roman" pitchFamily="18" charset="0"/>
              </a:rPr>
              <a:t>-1</a:t>
            </a:r>
            <a:r>
              <a:rPr lang="cs-CZ" sz="2400" i="1" dirty="0">
                <a:latin typeface="Times New Roman" pitchFamily="18" charset="0"/>
              </a:rPr>
              <a:t>P</a:t>
            </a:r>
            <a:r>
              <a:rPr lang="cs-CZ" sz="2400" baseline="30000" dirty="0">
                <a:latin typeface="Times New Roman" pitchFamily="18" charset="0"/>
              </a:rPr>
              <a:t>-5</a:t>
            </a:r>
            <a:r>
              <a:rPr lang="en-US" sz="2400" i="1" dirty="0">
                <a:latin typeface="Times New Roman" pitchFamily="18" charset="0"/>
              </a:rPr>
              <a:t>)</a:t>
            </a:r>
            <a:r>
              <a:rPr lang="cs-CZ" sz="2400" i="1" dirty="0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cs-CZ" sz="2400" baseline="30000" dirty="0">
                <a:latin typeface="Times New Roman" pitchFamily="18" charset="0"/>
              </a:rPr>
              <a:t>-1 </a:t>
            </a:r>
            <a:r>
              <a:rPr lang="cs-CZ" sz="2400" i="1" dirty="0">
                <a:latin typeface="Times New Roman" pitchFamily="18" charset="0"/>
              </a:rPr>
              <a:t>P</a:t>
            </a:r>
            <a:r>
              <a:rPr lang="cs-CZ" sz="2400" baseline="30000" dirty="0">
                <a:latin typeface="Times New Roman" pitchFamily="18" charset="0"/>
              </a:rPr>
              <a:t>-1</a:t>
            </a:r>
            <a:r>
              <a:rPr lang="cs-CZ" sz="2400" i="1" dirty="0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cs-CZ" sz="2400" i="1" dirty="0">
                <a:latin typeface="Times New Roman" pitchFamily="18" charset="0"/>
              </a:rPr>
              <a:t>P</a:t>
            </a:r>
            <a:r>
              <a:rPr lang="en-US" sz="2400" i="1" dirty="0">
                <a:latin typeface="Times New Roman" pitchFamily="18" charset="0"/>
              </a:rPr>
              <a:t>(</a:t>
            </a:r>
            <a:r>
              <a:rPr lang="cs-CZ" sz="2400" i="1" dirty="0">
                <a:latin typeface="Times New Roman" pitchFamily="18" charset="0"/>
              </a:rPr>
              <a:t>P</a:t>
            </a:r>
            <a:r>
              <a:rPr lang="cs-CZ" sz="2400" baseline="30000" dirty="0">
                <a:latin typeface="Times New Roman" pitchFamily="18" charset="0"/>
              </a:rPr>
              <a:t>5</a:t>
            </a:r>
            <a:r>
              <a:rPr lang="cs-CZ" sz="2400" i="1" dirty="0">
                <a:solidFill>
                  <a:srgbClr val="FF0000"/>
                </a:solidFill>
                <a:latin typeface="Times New Roman" pitchFamily="18" charset="0"/>
              </a:rPr>
              <a:t>H</a:t>
            </a:r>
            <a:r>
              <a:rPr lang="en-US" sz="2400" i="1" dirty="0">
                <a:latin typeface="Times New Roman" pitchFamily="18" charset="0"/>
              </a:rPr>
              <a:t>)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912720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0" grpId="0"/>
      <p:bldP spid="104451" grpId="0"/>
      <p:bldP spid="19" grpId="0"/>
      <p:bldP spid="13" grpId="0"/>
      <p:bldP spid="18" grpId="0"/>
      <p:bldP spid="20" grpId="0"/>
      <p:bldP spid="21" grpId="0"/>
      <p:bldP spid="22" grpId="0"/>
      <p:bldP spid="2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6632"/>
            <a:ext cx="8229600" cy="1008112"/>
          </a:xfrm>
        </p:spPr>
        <p:txBody>
          <a:bodyPr>
            <a:normAutofit fontScale="90000"/>
          </a:bodyPr>
          <a:lstStyle/>
          <a:p>
            <a:r>
              <a:rPr lang="cs-CZ" dirty="0"/>
              <a:t>4. pokračování výpočtu permutace </a:t>
            </a:r>
            <a:r>
              <a:rPr lang="cs-CZ" i="1" dirty="0"/>
              <a:t>H</a:t>
            </a:r>
            <a:r>
              <a:rPr lang="cs-CZ" dirty="0"/>
              <a:t> </a:t>
            </a:r>
            <a:endParaRPr lang="en-US" i="1" dirty="0"/>
          </a:p>
        </p:txBody>
      </p:sp>
      <p:sp>
        <p:nvSpPr>
          <p:cNvPr id="104451" name="Text Box 3"/>
          <p:cNvSpPr txBox="1">
            <a:spLocks noChangeArrowheads="1"/>
          </p:cNvSpPr>
          <p:nvPr/>
        </p:nvSpPr>
        <p:spPr bwMode="auto">
          <a:xfrm>
            <a:off x="250825" y="1196752"/>
            <a:ext cx="842486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cs-CZ" sz="2400" dirty="0"/>
              <a:t>Dostaneme tak soustavu rovnic</a:t>
            </a:r>
            <a:endParaRPr lang="en-US" i="1" dirty="0">
              <a:latin typeface="Courier New" pitchFamily="49" charset="0"/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513258" y="1772816"/>
            <a:ext cx="449079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i="1" dirty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cs-CZ" sz="2800" dirty="0"/>
              <a:t> </a:t>
            </a:r>
            <a:r>
              <a:rPr lang="cs-CZ" sz="2800" i="1" dirty="0">
                <a:latin typeface="Times New Roman" pitchFamily="18" charset="0"/>
              </a:rPr>
              <a:t>=</a:t>
            </a:r>
            <a:r>
              <a:rPr lang="cs-CZ" sz="2800" dirty="0"/>
              <a:t> </a:t>
            </a:r>
            <a:r>
              <a:rPr lang="en-US" sz="2800" i="1" dirty="0">
                <a:latin typeface="Times New Roman" pitchFamily="18" charset="0"/>
              </a:rPr>
              <a:t>( 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H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en-US" sz="2800" i="1" dirty="0">
                <a:latin typeface="Times New Roman" pitchFamily="18" charset="0"/>
              </a:rPr>
              <a:t>)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en-US" sz="2800" i="1" dirty="0">
                <a:latin typeface="Times New Roman" pitchFamily="18" charset="0"/>
              </a:rPr>
              <a:t>(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H</a:t>
            </a:r>
            <a:r>
              <a:rPr lang="en-US" sz="2800" i="1" dirty="0">
                <a:latin typeface="Times New Roman" pitchFamily="18" charset="0"/>
              </a:rPr>
              <a:t>)</a:t>
            </a:r>
            <a:r>
              <a:rPr lang="cs-CZ" sz="2800" i="1" dirty="0">
                <a:latin typeface="Times New Roman" pitchFamily="18" charset="0"/>
              </a:rPr>
              <a:t>,</a:t>
            </a:r>
          </a:p>
          <a:p>
            <a:r>
              <a:rPr lang="cs-CZ" sz="2800" i="1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cs-CZ" sz="2800" dirty="0"/>
              <a:t> </a:t>
            </a:r>
            <a:r>
              <a:rPr lang="cs-CZ" sz="2800" i="1" dirty="0">
                <a:latin typeface="Times New Roman" pitchFamily="18" charset="0"/>
              </a:rPr>
              <a:t>=</a:t>
            </a:r>
            <a:r>
              <a:rPr lang="cs-CZ" sz="2800" dirty="0"/>
              <a:t> </a:t>
            </a:r>
            <a:r>
              <a:rPr lang="en-US" sz="2800" i="1" dirty="0">
                <a:latin typeface="Times New Roman" pitchFamily="18" charset="0"/>
              </a:rPr>
              <a:t>( 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H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baseline="30000" dirty="0">
                <a:latin typeface="Times New Roman" pitchFamily="18" charset="0"/>
              </a:rPr>
              <a:t>-2</a:t>
            </a:r>
            <a:r>
              <a:rPr lang="en-US" sz="2800" i="1" dirty="0">
                <a:latin typeface="Times New Roman" pitchFamily="18" charset="0"/>
              </a:rPr>
              <a:t>)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en-US" sz="2800" i="1" dirty="0">
                <a:latin typeface="Times New Roman" pitchFamily="18" charset="0"/>
              </a:rPr>
              <a:t>(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baseline="30000" dirty="0">
                <a:latin typeface="Times New Roman" pitchFamily="18" charset="0"/>
              </a:rPr>
              <a:t>2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H</a:t>
            </a:r>
            <a:r>
              <a:rPr lang="en-US" sz="2800" i="1" dirty="0">
                <a:latin typeface="Times New Roman" pitchFamily="18" charset="0"/>
              </a:rPr>
              <a:t>)</a:t>
            </a:r>
            <a:r>
              <a:rPr lang="cs-CZ" sz="2800" i="1" dirty="0">
                <a:latin typeface="Times New Roman" pitchFamily="18" charset="0"/>
              </a:rPr>
              <a:t>,</a:t>
            </a:r>
          </a:p>
          <a:p>
            <a:r>
              <a:rPr lang="cs-CZ" sz="2800" i="1" dirty="0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cs-CZ" sz="2800" dirty="0"/>
              <a:t> </a:t>
            </a:r>
            <a:r>
              <a:rPr lang="cs-CZ" sz="2800" i="1" dirty="0">
                <a:latin typeface="Times New Roman" pitchFamily="18" charset="0"/>
              </a:rPr>
              <a:t>=</a:t>
            </a:r>
            <a:r>
              <a:rPr lang="cs-CZ" sz="2800" dirty="0"/>
              <a:t> </a:t>
            </a:r>
            <a:r>
              <a:rPr lang="en-US" sz="2800" i="1" dirty="0">
                <a:latin typeface="Times New Roman" pitchFamily="18" charset="0"/>
              </a:rPr>
              <a:t>( 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H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baseline="30000" dirty="0">
                <a:latin typeface="Times New Roman" pitchFamily="18" charset="0"/>
              </a:rPr>
              <a:t>-3</a:t>
            </a:r>
            <a:r>
              <a:rPr lang="en-US" sz="2800" i="1" dirty="0">
                <a:latin typeface="Times New Roman" pitchFamily="18" charset="0"/>
              </a:rPr>
              <a:t>)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en-US" sz="2800" i="1" dirty="0">
                <a:latin typeface="Times New Roman" pitchFamily="18" charset="0"/>
              </a:rPr>
              <a:t>(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baseline="30000" dirty="0">
                <a:latin typeface="Times New Roman" pitchFamily="18" charset="0"/>
              </a:rPr>
              <a:t>3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H</a:t>
            </a:r>
            <a:r>
              <a:rPr lang="en-US" sz="2800" i="1" dirty="0">
                <a:latin typeface="Times New Roman" pitchFamily="18" charset="0"/>
              </a:rPr>
              <a:t>)</a:t>
            </a:r>
            <a:r>
              <a:rPr lang="cs-CZ" sz="2800" i="1" dirty="0">
                <a:latin typeface="Times New Roman" pitchFamily="18" charset="0"/>
              </a:rPr>
              <a:t>,</a:t>
            </a:r>
          </a:p>
          <a:p>
            <a:r>
              <a:rPr lang="cs-CZ" sz="28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cs-CZ" sz="2800" dirty="0"/>
              <a:t> </a:t>
            </a:r>
            <a:r>
              <a:rPr lang="cs-CZ" sz="2800" i="1" dirty="0">
                <a:latin typeface="Times New Roman" pitchFamily="18" charset="0"/>
              </a:rPr>
              <a:t>=</a:t>
            </a:r>
            <a:r>
              <a:rPr lang="cs-CZ" sz="2800" dirty="0"/>
              <a:t> </a:t>
            </a:r>
            <a:r>
              <a:rPr lang="en-US" sz="2800" i="1" dirty="0">
                <a:latin typeface="Times New Roman" pitchFamily="18" charset="0"/>
              </a:rPr>
              <a:t>( 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H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baseline="30000" dirty="0">
                <a:latin typeface="Times New Roman" pitchFamily="18" charset="0"/>
              </a:rPr>
              <a:t>-4</a:t>
            </a:r>
            <a:r>
              <a:rPr lang="en-US" sz="2800" i="1" dirty="0">
                <a:latin typeface="Times New Roman" pitchFamily="18" charset="0"/>
              </a:rPr>
              <a:t>)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en-US" sz="2800" i="1" dirty="0">
                <a:latin typeface="Times New Roman" pitchFamily="18" charset="0"/>
              </a:rPr>
              <a:t>(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baseline="30000" dirty="0">
                <a:latin typeface="Times New Roman" pitchFamily="18" charset="0"/>
              </a:rPr>
              <a:t>4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H</a:t>
            </a:r>
            <a:r>
              <a:rPr lang="en-US" sz="2800" i="1" dirty="0">
                <a:latin typeface="Times New Roman" pitchFamily="18" charset="0"/>
              </a:rPr>
              <a:t>)</a:t>
            </a:r>
            <a:r>
              <a:rPr lang="cs-CZ" sz="2800" i="1" dirty="0">
                <a:latin typeface="Times New Roman" pitchFamily="18" charset="0"/>
              </a:rPr>
              <a:t>,</a:t>
            </a:r>
          </a:p>
          <a:p>
            <a:r>
              <a:rPr lang="cs-CZ" sz="2800" i="1" dirty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cs-CZ" sz="2800" dirty="0"/>
              <a:t> </a:t>
            </a:r>
            <a:r>
              <a:rPr lang="cs-CZ" sz="2800" i="1" dirty="0">
                <a:latin typeface="Times New Roman" pitchFamily="18" charset="0"/>
              </a:rPr>
              <a:t>=</a:t>
            </a:r>
            <a:r>
              <a:rPr lang="cs-CZ" sz="2800" dirty="0"/>
              <a:t> </a:t>
            </a:r>
            <a:r>
              <a:rPr lang="en-US" sz="2800" i="1" dirty="0">
                <a:latin typeface="Times New Roman" pitchFamily="18" charset="0"/>
              </a:rPr>
              <a:t>( 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H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baseline="30000" dirty="0">
                <a:latin typeface="Times New Roman" pitchFamily="18" charset="0"/>
              </a:rPr>
              <a:t>-5</a:t>
            </a:r>
            <a:r>
              <a:rPr lang="en-US" sz="2800" i="1" dirty="0">
                <a:latin typeface="Times New Roman" pitchFamily="18" charset="0"/>
              </a:rPr>
              <a:t>)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en-US" sz="2800" i="1" dirty="0">
                <a:latin typeface="Times New Roman" pitchFamily="18" charset="0"/>
              </a:rPr>
              <a:t>(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baseline="30000" dirty="0">
                <a:latin typeface="Times New Roman" pitchFamily="18" charset="0"/>
              </a:rPr>
              <a:t>5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H</a:t>
            </a:r>
            <a:r>
              <a:rPr lang="en-US" sz="2800" i="1" dirty="0">
                <a:latin typeface="Times New Roman" pitchFamily="18" charset="0"/>
              </a:rPr>
              <a:t>)</a:t>
            </a:r>
            <a:r>
              <a:rPr lang="cs-CZ" sz="2800" i="1" dirty="0">
                <a:latin typeface="Times New Roman" pitchFamily="18" charset="0"/>
              </a:rPr>
              <a:t>, </a:t>
            </a:r>
            <a:endParaRPr lang="cs-CZ" sz="2800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323528" y="4149080"/>
            <a:ext cx="88204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/>
              <a:t>kterou  vyřešíme stejně jako soustavu na slajdu  Okamžik pravdy.</a:t>
            </a:r>
          </a:p>
        </p:txBody>
      </p:sp>
      <p:sp>
        <p:nvSpPr>
          <p:cNvPr id="14" name="TextovéPole 13"/>
          <p:cNvSpPr txBox="1"/>
          <p:nvPr/>
        </p:nvSpPr>
        <p:spPr>
          <a:xfrm>
            <a:off x="323528" y="4797152"/>
            <a:ext cx="61952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/>
              <a:t>Z první rovnice vyjádříme společnou střední část</a:t>
            </a:r>
          </a:p>
        </p:txBody>
      </p:sp>
      <p:sp>
        <p:nvSpPr>
          <p:cNvPr id="15" name="TextovéPole 14"/>
          <p:cNvSpPr txBox="1"/>
          <p:nvPr/>
        </p:nvSpPr>
        <p:spPr>
          <a:xfrm>
            <a:off x="395536" y="5354052"/>
            <a:ext cx="75888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cs-CZ" sz="2800" i="1" dirty="0">
                <a:latin typeface="Times New Roman" pitchFamily="18" charset="0"/>
              </a:rPr>
              <a:t>P =</a:t>
            </a:r>
            <a:r>
              <a:rPr lang="en-US" sz="2800" i="1" dirty="0">
                <a:latin typeface="Times New Roman" pitchFamily="18" charset="0"/>
              </a:rPr>
              <a:t> (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H</a:t>
            </a:r>
            <a:r>
              <a:rPr lang="en-US" sz="2800" i="1" dirty="0">
                <a:latin typeface="Times New Roman" pitchFamily="18" charset="0"/>
              </a:rPr>
              <a:t>)</a:t>
            </a:r>
            <a:r>
              <a:rPr lang="cs-CZ" sz="2800" i="1" dirty="0">
                <a:latin typeface="Times New Roman" pitchFamily="18" charset="0"/>
              </a:rPr>
              <a:t>U</a:t>
            </a:r>
            <a:r>
              <a:rPr lang="en-US" sz="2800" i="1" dirty="0">
                <a:latin typeface="Times New Roman" pitchFamily="18" charset="0"/>
              </a:rPr>
              <a:t>(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H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en-US" sz="2800" i="1" dirty="0">
                <a:latin typeface="Times New Roman" pitchFamily="18" charset="0"/>
              </a:rPr>
              <a:t>)</a:t>
            </a:r>
            <a:r>
              <a:rPr lang="cs-CZ" sz="2800" i="1" dirty="0">
                <a:latin typeface="Times New Roman" pitchFamily="18" charset="0"/>
              </a:rPr>
              <a:t>       </a:t>
            </a:r>
            <a:r>
              <a:rPr lang="cs-CZ" sz="2400" dirty="0">
                <a:latin typeface="+mj-lt"/>
              </a:rPr>
              <a:t>a dosadíme ji do druhé:</a:t>
            </a:r>
            <a:endParaRPr lang="cs-CZ" sz="2800" dirty="0"/>
          </a:p>
        </p:txBody>
      </p:sp>
      <p:sp>
        <p:nvSpPr>
          <p:cNvPr id="17" name="TextovéPole 16"/>
          <p:cNvSpPr txBox="1"/>
          <p:nvPr/>
        </p:nvSpPr>
        <p:spPr>
          <a:xfrm>
            <a:off x="395536" y="6021288"/>
            <a:ext cx="81499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i="1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cs-CZ" sz="2800" dirty="0"/>
              <a:t> = </a:t>
            </a:r>
            <a:r>
              <a:rPr lang="cs-CZ" sz="2800" i="1" dirty="0">
                <a:latin typeface="Times New Roman" pitchFamily="18" charset="0"/>
              </a:rPr>
              <a:t>(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H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baseline="30000" dirty="0">
                <a:latin typeface="Times New Roman" pitchFamily="18" charset="0"/>
              </a:rPr>
              <a:t>-2</a:t>
            </a:r>
            <a:r>
              <a:rPr lang="en-US" sz="2800" i="1" dirty="0">
                <a:latin typeface="Times New Roman" pitchFamily="18" charset="0"/>
              </a:rPr>
              <a:t>)(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H</a:t>
            </a:r>
            <a:r>
              <a:rPr lang="en-US" sz="2800" i="1" dirty="0">
                <a:latin typeface="Times New Roman" pitchFamily="18" charset="0"/>
              </a:rPr>
              <a:t>)</a:t>
            </a:r>
            <a:r>
              <a:rPr lang="cs-CZ" sz="2800" i="1" dirty="0">
                <a:latin typeface="Times New Roman" pitchFamily="18" charset="0"/>
              </a:rPr>
              <a:t>U</a:t>
            </a:r>
            <a:r>
              <a:rPr lang="en-US" sz="2800" i="1" dirty="0">
                <a:latin typeface="Times New Roman" pitchFamily="18" charset="0"/>
              </a:rPr>
              <a:t>(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H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en-US" sz="2800" i="1" dirty="0">
                <a:latin typeface="Times New Roman" pitchFamily="18" charset="0"/>
              </a:rPr>
              <a:t>)(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baseline="30000" dirty="0">
                <a:latin typeface="Times New Roman" pitchFamily="18" charset="0"/>
              </a:rPr>
              <a:t>2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H</a:t>
            </a:r>
            <a:r>
              <a:rPr lang="en-US" sz="2800" i="1" dirty="0">
                <a:latin typeface="Times New Roman" pitchFamily="18" charset="0"/>
              </a:rPr>
              <a:t>)</a:t>
            </a:r>
            <a:r>
              <a:rPr lang="cs-CZ" sz="2800" dirty="0"/>
              <a:t> </a:t>
            </a:r>
            <a:r>
              <a:rPr lang="cs-CZ" sz="2800" i="1" dirty="0">
                <a:latin typeface="Times New Roman" pitchFamily="18" charset="0"/>
              </a:rPr>
              <a:t>=</a:t>
            </a:r>
            <a:r>
              <a:rPr lang="cs-CZ" sz="2800" dirty="0"/>
              <a:t> </a:t>
            </a:r>
            <a:r>
              <a:rPr lang="cs-CZ" sz="2800" i="1" dirty="0">
                <a:latin typeface="Times New Roman" pitchFamily="18" charset="0"/>
              </a:rPr>
              <a:t>(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H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H</a:t>
            </a:r>
            <a:r>
              <a:rPr lang="en-US" sz="2800" i="1" dirty="0">
                <a:latin typeface="Times New Roman" pitchFamily="18" charset="0"/>
              </a:rPr>
              <a:t>)</a:t>
            </a:r>
            <a:r>
              <a:rPr lang="cs-CZ" sz="2800" i="1" dirty="0">
                <a:latin typeface="Times New Roman" pitchFamily="18" charset="0"/>
              </a:rPr>
              <a:t>U</a:t>
            </a:r>
            <a:r>
              <a:rPr lang="en-US" sz="2800" i="1" dirty="0">
                <a:latin typeface="Times New Roman" pitchFamily="18" charset="0"/>
              </a:rPr>
              <a:t>(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H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H</a:t>
            </a:r>
            <a:r>
              <a:rPr lang="en-US" sz="2800" i="1" dirty="0">
                <a:latin typeface="Times New Roman" pitchFamily="18" charset="0"/>
              </a:rPr>
              <a:t>)</a:t>
            </a:r>
            <a:endParaRPr lang="cs-CZ" sz="2800" dirty="0"/>
          </a:p>
        </p:txBody>
      </p:sp>
      <p:sp>
        <p:nvSpPr>
          <p:cNvPr id="24" name="TextovéPole 23"/>
          <p:cNvSpPr txBox="1"/>
          <p:nvPr/>
        </p:nvSpPr>
        <p:spPr>
          <a:xfrm>
            <a:off x="5436096" y="2348880"/>
            <a:ext cx="316208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/>
              <a:t>se známými (zvolenými)</a:t>
            </a:r>
          </a:p>
          <a:p>
            <a:r>
              <a:rPr lang="cs-CZ" sz="2400" dirty="0"/>
              <a:t>levými stranami,</a:t>
            </a:r>
          </a:p>
        </p:txBody>
      </p:sp>
    </p:spTree>
    <p:extLst>
      <p:ext uri="{BB962C8B-B14F-4D97-AF65-F5344CB8AC3E}">
        <p14:creationId xmlns:p14="http://schemas.microsoft.com/office/powerpoint/2010/main" val="3692652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0" grpId="0"/>
      <p:bldP spid="104451" grpId="0"/>
      <p:bldP spid="11" grpId="0"/>
      <p:bldP spid="12" grpId="0"/>
      <p:bldP spid="14" grpId="0"/>
      <p:bldP spid="15" grpId="0"/>
      <p:bldP spid="17" grpId="0"/>
      <p:bldP spid="2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6632"/>
            <a:ext cx="8229600" cy="1008112"/>
          </a:xfrm>
        </p:spPr>
        <p:txBody>
          <a:bodyPr>
            <a:normAutofit/>
          </a:bodyPr>
          <a:lstStyle/>
          <a:p>
            <a:r>
              <a:rPr lang="cs-CZ" dirty="0"/>
              <a:t>Dokončení výpočtu permutace </a:t>
            </a:r>
            <a:r>
              <a:rPr lang="cs-CZ" i="1" dirty="0"/>
              <a:t>H</a:t>
            </a:r>
            <a:r>
              <a:rPr lang="cs-CZ" dirty="0"/>
              <a:t> </a:t>
            </a:r>
            <a:endParaRPr lang="en-US" i="1" dirty="0"/>
          </a:p>
        </p:txBody>
      </p:sp>
      <p:sp>
        <p:nvSpPr>
          <p:cNvPr id="104451" name="Text Box 3"/>
          <p:cNvSpPr txBox="1">
            <a:spLocks noChangeArrowheads="1"/>
          </p:cNvSpPr>
          <p:nvPr/>
        </p:nvSpPr>
        <p:spPr bwMode="auto">
          <a:xfrm>
            <a:off x="250825" y="1196752"/>
            <a:ext cx="842486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cs-CZ" sz="2400" dirty="0"/>
              <a:t>Z poslední rovnice      </a:t>
            </a:r>
            <a:r>
              <a:rPr lang="cs-CZ" sz="2800" i="1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cs-CZ" sz="2800" dirty="0"/>
              <a:t> </a:t>
            </a:r>
            <a:r>
              <a:rPr lang="cs-CZ" sz="2800" i="1" dirty="0">
                <a:latin typeface="Times New Roman" pitchFamily="18" charset="0"/>
              </a:rPr>
              <a:t>= (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H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H</a:t>
            </a:r>
            <a:r>
              <a:rPr lang="en-US" sz="2800" i="1" dirty="0">
                <a:latin typeface="Times New Roman" pitchFamily="18" charset="0"/>
              </a:rPr>
              <a:t>)</a:t>
            </a:r>
            <a:r>
              <a:rPr lang="cs-CZ" sz="2800" i="1" dirty="0">
                <a:latin typeface="Times New Roman" pitchFamily="18" charset="0"/>
              </a:rPr>
              <a:t>U</a:t>
            </a:r>
            <a:r>
              <a:rPr lang="en-US" sz="2800" i="1" dirty="0">
                <a:latin typeface="Times New Roman" pitchFamily="18" charset="0"/>
              </a:rPr>
              <a:t>(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H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H</a:t>
            </a:r>
            <a:r>
              <a:rPr lang="en-US" sz="2800" i="1" dirty="0">
                <a:latin typeface="Times New Roman" pitchFamily="18" charset="0"/>
              </a:rPr>
              <a:t>)</a:t>
            </a:r>
            <a:r>
              <a:rPr lang="cs-CZ" sz="2400" dirty="0"/>
              <a:t>  </a:t>
            </a:r>
            <a:endParaRPr lang="en-US" i="1" dirty="0">
              <a:latin typeface="Courier New" pitchFamily="49" charset="0"/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323528" y="1916832"/>
            <a:ext cx="84558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/>
              <a:t>najdeme všechny možnosti pro permutaci    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H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H</a:t>
            </a:r>
            <a:r>
              <a:rPr lang="cs-CZ" sz="2400" dirty="0"/>
              <a:t> .</a:t>
            </a:r>
          </a:p>
        </p:txBody>
      </p:sp>
      <p:sp>
        <p:nvSpPr>
          <p:cNvPr id="14" name="TextovéPole 13"/>
          <p:cNvSpPr txBox="1"/>
          <p:nvPr/>
        </p:nvSpPr>
        <p:spPr>
          <a:xfrm>
            <a:off x="323529" y="4077072"/>
            <a:ext cx="882047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/>
              <a:t>Najdeme-li společné řešení</a:t>
            </a:r>
            <a:r>
              <a:rPr lang="cs-CZ" sz="2400" i="1" dirty="0">
                <a:solidFill>
                  <a:srgbClr val="FF0000"/>
                </a:solidFill>
                <a:latin typeface="Times New Roman" pitchFamily="18" charset="0"/>
              </a:rPr>
              <a:t>  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H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H</a:t>
            </a:r>
            <a:r>
              <a:rPr lang="cs-CZ" sz="2400" dirty="0"/>
              <a:t>  všech čtyř rovnic, které je cyklus </a:t>
            </a:r>
          </a:p>
          <a:p>
            <a:r>
              <a:rPr lang="cs-CZ" sz="2400" dirty="0"/>
              <a:t>délky 26,dostaneme z něho celkem 26 možností pro permutaci   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H</a:t>
            </a:r>
            <a:r>
              <a:rPr lang="cs-CZ" sz="2400" dirty="0"/>
              <a:t> .</a:t>
            </a:r>
          </a:p>
        </p:txBody>
      </p:sp>
      <p:sp>
        <p:nvSpPr>
          <p:cNvPr id="15" name="TextovéPole 14"/>
          <p:cNvSpPr txBox="1"/>
          <p:nvPr/>
        </p:nvSpPr>
        <p:spPr>
          <a:xfrm>
            <a:off x="323528" y="5301208"/>
            <a:ext cx="786125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>
                <a:latin typeface="+mj-lt"/>
              </a:rPr>
              <a:t>Pak zvolíme jinou sadu možností pro permutace </a:t>
            </a:r>
            <a:r>
              <a:rPr lang="cs-CZ" sz="2400" i="1" dirty="0">
                <a:latin typeface="Times New Roman" pitchFamily="18" charset="0"/>
              </a:rPr>
              <a:t>U, V, W, X, Y </a:t>
            </a:r>
          </a:p>
          <a:p>
            <a:r>
              <a:rPr lang="cs-CZ" sz="2400" dirty="0">
                <a:latin typeface="+mj-lt"/>
              </a:rPr>
              <a:t>a celý postup opakujeme.</a:t>
            </a:r>
            <a:endParaRPr lang="cs-CZ" sz="2800" dirty="0"/>
          </a:p>
        </p:txBody>
      </p:sp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323528" y="2708920"/>
            <a:ext cx="8424863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cs-CZ" sz="2400" dirty="0"/>
              <a:t>Podobně odvodíme rovnice     </a:t>
            </a:r>
            <a:r>
              <a:rPr lang="cs-CZ" sz="2800" i="1" dirty="0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cs-CZ" sz="2800" dirty="0"/>
              <a:t> </a:t>
            </a:r>
            <a:r>
              <a:rPr lang="cs-CZ" sz="2800" i="1" dirty="0">
                <a:latin typeface="Times New Roman" pitchFamily="18" charset="0"/>
              </a:rPr>
              <a:t>= (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H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H</a:t>
            </a:r>
            <a:r>
              <a:rPr lang="en-US" sz="2800" i="1" dirty="0">
                <a:latin typeface="Times New Roman" pitchFamily="18" charset="0"/>
              </a:rPr>
              <a:t>)</a:t>
            </a:r>
            <a:r>
              <a:rPr lang="cs-CZ" sz="2800" i="1" dirty="0">
                <a:latin typeface="Times New Roman" pitchFamily="18" charset="0"/>
              </a:rPr>
              <a:t>V</a:t>
            </a:r>
            <a:r>
              <a:rPr lang="en-US" sz="2800" i="1" dirty="0">
                <a:latin typeface="Times New Roman" pitchFamily="18" charset="0"/>
              </a:rPr>
              <a:t>(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H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H</a:t>
            </a:r>
            <a:r>
              <a:rPr lang="en-US" sz="2800" i="1" dirty="0">
                <a:latin typeface="Times New Roman" pitchFamily="18" charset="0"/>
              </a:rPr>
              <a:t>)</a:t>
            </a:r>
            <a:r>
              <a:rPr lang="cs-CZ" sz="2800" i="1" dirty="0">
                <a:latin typeface="Times New Roman" pitchFamily="18" charset="0"/>
              </a:rPr>
              <a:t>,</a:t>
            </a:r>
          </a:p>
          <a:p>
            <a:r>
              <a:rPr lang="cs-CZ" sz="2800" i="1" dirty="0">
                <a:latin typeface="Times New Roman" pitchFamily="18" charset="0"/>
              </a:rPr>
              <a:t>                                           </a:t>
            </a:r>
            <a:r>
              <a:rPr lang="cs-CZ" sz="28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cs-CZ" sz="2800" dirty="0"/>
              <a:t> </a:t>
            </a:r>
            <a:r>
              <a:rPr lang="cs-CZ" sz="2800" i="1" dirty="0">
                <a:latin typeface="Times New Roman" pitchFamily="18" charset="0"/>
              </a:rPr>
              <a:t>= (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H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H</a:t>
            </a:r>
            <a:r>
              <a:rPr lang="en-US" sz="2800" i="1" dirty="0">
                <a:latin typeface="Times New Roman" pitchFamily="18" charset="0"/>
              </a:rPr>
              <a:t>)</a:t>
            </a:r>
            <a:r>
              <a:rPr lang="cs-CZ" sz="2800" i="1" dirty="0">
                <a:latin typeface="Times New Roman" pitchFamily="18" charset="0"/>
              </a:rPr>
              <a:t>W</a:t>
            </a:r>
            <a:r>
              <a:rPr lang="en-US" sz="2800" i="1" dirty="0">
                <a:latin typeface="Times New Roman" pitchFamily="18" charset="0"/>
              </a:rPr>
              <a:t>(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H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H</a:t>
            </a:r>
            <a:r>
              <a:rPr lang="en-US" sz="2800" i="1" dirty="0">
                <a:latin typeface="Times New Roman" pitchFamily="18" charset="0"/>
              </a:rPr>
              <a:t>)</a:t>
            </a:r>
            <a:r>
              <a:rPr lang="cs-CZ" sz="2800" i="1" dirty="0">
                <a:latin typeface="Times New Roman" pitchFamily="18" charset="0"/>
              </a:rPr>
              <a:t>,</a:t>
            </a:r>
          </a:p>
          <a:p>
            <a:r>
              <a:rPr lang="cs-CZ" sz="2800" i="1" dirty="0">
                <a:latin typeface="Times New Roman" pitchFamily="18" charset="0"/>
                <a:cs typeface="Times New Roman" pitchFamily="18" charset="0"/>
              </a:rPr>
              <a:t>                                           Y</a:t>
            </a:r>
            <a:r>
              <a:rPr lang="cs-CZ" sz="2800" dirty="0"/>
              <a:t> </a:t>
            </a:r>
            <a:r>
              <a:rPr lang="cs-CZ" sz="2800" i="1" dirty="0">
                <a:latin typeface="Times New Roman" pitchFamily="18" charset="0"/>
              </a:rPr>
              <a:t>= (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H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H</a:t>
            </a:r>
            <a:r>
              <a:rPr lang="en-US" sz="2800" i="1" dirty="0">
                <a:latin typeface="Times New Roman" pitchFamily="18" charset="0"/>
              </a:rPr>
              <a:t>)</a:t>
            </a:r>
            <a:r>
              <a:rPr lang="cs-CZ" sz="2800" i="1" dirty="0">
                <a:latin typeface="Times New Roman" pitchFamily="18" charset="0"/>
              </a:rPr>
              <a:t>X</a:t>
            </a:r>
            <a:r>
              <a:rPr lang="en-US" sz="2800" i="1" dirty="0">
                <a:latin typeface="Times New Roman" pitchFamily="18" charset="0"/>
              </a:rPr>
              <a:t>(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H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H</a:t>
            </a:r>
            <a:r>
              <a:rPr lang="en-US" sz="2800" i="1" dirty="0">
                <a:latin typeface="Times New Roman" pitchFamily="18" charset="0"/>
              </a:rPr>
              <a:t>)</a:t>
            </a:r>
            <a:r>
              <a:rPr lang="cs-CZ" sz="2800" i="1" dirty="0">
                <a:latin typeface="Times New Roman" pitchFamily="18" charset="0"/>
              </a:rPr>
              <a:t>.</a:t>
            </a:r>
            <a:endParaRPr lang="en-US" sz="2800" i="1" dirty="0">
              <a:latin typeface="Courier New" pitchFamily="49" charset="0"/>
            </a:endParaRPr>
          </a:p>
        </p:txBody>
      </p:sp>
      <p:sp>
        <p:nvSpPr>
          <p:cNvPr id="16" name="TextovéPole 15"/>
          <p:cNvSpPr txBox="1"/>
          <p:nvPr/>
        </p:nvSpPr>
        <p:spPr>
          <a:xfrm>
            <a:off x="323528" y="6165304"/>
            <a:ext cx="8496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/>
              <a:t>M. </a:t>
            </a:r>
            <a:r>
              <a:rPr lang="cs-CZ" sz="2400" dirty="0" err="1"/>
              <a:t>Rejewski</a:t>
            </a:r>
            <a:r>
              <a:rPr lang="cs-CZ" sz="2400" dirty="0"/>
              <a:t> odhadl, že by mu výpočet  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H</a:t>
            </a:r>
            <a:r>
              <a:rPr lang="cs-CZ" sz="2400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cs-CZ" sz="2400" dirty="0"/>
              <a:t> trval nejméně 3 měsíce.</a:t>
            </a:r>
          </a:p>
        </p:txBody>
      </p:sp>
    </p:spTree>
    <p:extLst>
      <p:ext uri="{BB962C8B-B14F-4D97-AF65-F5344CB8AC3E}">
        <p14:creationId xmlns:p14="http://schemas.microsoft.com/office/powerpoint/2010/main" val="362941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0" grpId="0"/>
      <p:bldP spid="104451" grpId="0"/>
      <p:bldP spid="12" grpId="0"/>
      <p:bldP spid="14" grpId="0"/>
      <p:bldP spid="15" grpId="0"/>
      <p:bldP spid="10" grpId="0"/>
      <p:bldP spid="1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Dynamický model</a:t>
            </a:r>
            <a:endParaRPr lang="en-US"/>
          </a:p>
        </p:txBody>
      </p:sp>
      <p:pic>
        <p:nvPicPr>
          <p:cNvPr id="6451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450" y="1700213"/>
            <a:ext cx="3133725" cy="2771775"/>
          </a:xfrm>
          <a:prstGeom prst="rect">
            <a:avLst/>
          </a:prstGeom>
          <a:noFill/>
        </p:spPr>
      </p:pic>
      <p:pic>
        <p:nvPicPr>
          <p:cNvPr id="6451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19588" y="1700213"/>
            <a:ext cx="180975" cy="2752725"/>
          </a:xfrm>
          <a:prstGeom prst="rect">
            <a:avLst/>
          </a:prstGeom>
          <a:noFill/>
        </p:spPr>
      </p:pic>
      <p:pic>
        <p:nvPicPr>
          <p:cNvPr id="64517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87863" y="1700213"/>
            <a:ext cx="647700" cy="2774950"/>
          </a:xfrm>
          <a:prstGeom prst="rect">
            <a:avLst/>
          </a:prstGeom>
          <a:noFill/>
        </p:spPr>
      </p:pic>
      <p:pic>
        <p:nvPicPr>
          <p:cNvPr id="64518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135563" y="1712913"/>
            <a:ext cx="171450" cy="2724150"/>
          </a:xfrm>
          <a:prstGeom prst="rect">
            <a:avLst/>
          </a:prstGeom>
          <a:noFill/>
        </p:spPr>
      </p:pic>
      <p:pic>
        <p:nvPicPr>
          <p:cNvPr id="64519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305425" y="1700213"/>
            <a:ext cx="1828800" cy="2762250"/>
          </a:xfrm>
          <a:prstGeom prst="rect">
            <a:avLst/>
          </a:prstGeom>
          <a:noFill/>
        </p:spPr>
      </p:pic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4294188" y="1798638"/>
            <a:ext cx="209550" cy="2540000"/>
            <a:chOff x="5012" y="2278"/>
            <a:chExt cx="132" cy="1600"/>
          </a:xfrm>
        </p:grpSpPr>
        <p:sp>
          <p:nvSpPr>
            <p:cNvPr id="64521" name="Line 9"/>
            <p:cNvSpPr>
              <a:spLocks noChangeShapeType="1"/>
            </p:cNvSpPr>
            <p:nvPr/>
          </p:nvSpPr>
          <p:spPr bwMode="auto">
            <a:xfrm>
              <a:off x="5024" y="2278"/>
              <a:ext cx="112" cy="6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64522" name="Line 10"/>
            <p:cNvSpPr>
              <a:spLocks noChangeShapeType="1"/>
            </p:cNvSpPr>
            <p:nvPr/>
          </p:nvSpPr>
          <p:spPr bwMode="auto">
            <a:xfrm>
              <a:off x="5024" y="2342"/>
              <a:ext cx="112" cy="6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64523" name="Line 11"/>
            <p:cNvSpPr>
              <a:spLocks noChangeShapeType="1"/>
            </p:cNvSpPr>
            <p:nvPr/>
          </p:nvSpPr>
          <p:spPr bwMode="auto">
            <a:xfrm>
              <a:off x="5012" y="2404"/>
              <a:ext cx="124" cy="6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64524" name="Line 12"/>
            <p:cNvSpPr>
              <a:spLocks noChangeShapeType="1"/>
            </p:cNvSpPr>
            <p:nvPr/>
          </p:nvSpPr>
          <p:spPr bwMode="auto">
            <a:xfrm>
              <a:off x="5024" y="2470"/>
              <a:ext cx="112" cy="6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64525" name="Line 13"/>
            <p:cNvSpPr>
              <a:spLocks noChangeShapeType="1"/>
            </p:cNvSpPr>
            <p:nvPr/>
          </p:nvSpPr>
          <p:spPr bwMode="auto">
            <a:xfrm>
              <a:off x="5024" y="2534"/>
              <a:ext cx="112" cy="6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64526" name="Line 14"/>
            <p:cNvSpPr>
              <a:spLocks noChangeShapeType="1"/>
            </p:cNvSpPr>
            <p:nvPr/>
          </p:nvSpPr>
          <p:spPr bwMode="auto">
            <a:xfrm>
              <a:off x="5024" y="2606"/>
              <a:ext cx="112" cy="5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64527" name="Line 15"/>
            <p:cNvSpPr>
              <a:spLocks noChangeShapeType="1"/>
            </p:cNvSpPr>
            <p:nvPr/>
          </p:nvSpPr>
          <p:spPr bwMode="auto">
            <a:xfrm>
              <a:off x="5016" y="2662"/>
              <a:ext cx="120" cy="6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64528" name="Line 16"/>
            <p:cNvSpPr>
              <a:spLocks noChangeShapeType="1"/>
            </p:cNvSpPr>
            <p:nvPr/>
          </p:nvSpPr>
          <p:spPr bwMode="auto">
            <a:xfrm>
              <a:off x="5024" y="2734"/>
              <a:ext cx="112" cy="5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64529" name="Line 17"/>
            <p:cNvSpPr>
              <a:spLocks noChangeShapeType="1"/>
            </p:cNvSpPr>
            <p:nvPr/>
          </p:nvSpPr>
          <p:spPr bwMode="auto">
            <a:xfrm>
              <a:off x="5016" y="2798"/>
              <a:ext cx="120" cy="5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64530" name="Line 18"/>
            <p:cNvSpPr>
              <a:spLocks noChangeShapeType="1"/>
            </p:cNvSpPr>
            <p:nvPr/>
          </p:nvSpPr>
          <p:spPr bwMode="auto">
            <a:xfrm>
              <a:off x="5012" y="2857"/>
              <a:ext cx="124" cy="6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64531" name="Line 19"/>
            <p:cNvSpPr>
              <a:spLocks noChangeShapeType="1"/>
            </p:cNvSpPr>
            <p:nvPr/>
          </p:nvSpPr>
          <p:spPr bwMode="auto">
            <a:xfrm>
              <a:off x="5012" y="2926"/>
              <a:ext cx="124" cy="5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64532" name="Line 20"/>
            <p:cNvSpPr>
              <a:spLocks noChangeShapeType="1"/>
            </p:cNvSpPr>
            <p:nvPr/>
          </p:nvSpPr>
          <p:spPr bwMode="auto">
            <a:xfrm>
              <a:off x="5024" y="2990"/>
              <a:ext cx="108" cy="4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64533" name="Line 21"/>
            <p:cNvSpPr>
              <a:spLocks noChangeShapeType="1"/>
            </p:cNvSpPr>
            <p:nvPr/>
          </p:nvSpPr>
          <p:spPr bwMode="auto">
            <a:xfrm>
              <a:off x="5012" y="3047"/>
              <a:ext cx="124" cy="5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64534" name="Line 22"/>
            <p:cNvSpPr>
              <a:spLocks noChangeShapeType="1"/>
            </p:cNvSpPr>
            <p:nvPr/>
          </p:nvSpPr>
          <p:spPr bwMode="auto">
            <a:xfrm>
              <a:off x="5020" y="3113"/>
              <a:ext cx="116" cy="5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64535" name="Line 23"/>
            <p:cNvSpPr>
              <a:spLocks noChangeShapeType="1"/>
            </p:cNvSpPr>
            <p:nvPr/>
          </p:nvSpPr>
          <p:spPr bwMode="auto">
            <a:xfrm>
              <a:off x="5012" y="3175"/>
              <a:ext cx="124" cy="5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64536" name="Line 24"/>
            <p:cNvSpPr>
              <a:spLocks noChangeShapeType="1"/>
            </p:cNvSpPr>
            <p:nvPr/>
          </p:nvSpPr>
          <p:spPr bwMode="auto">
            <a:xfrm>
              <a:off x="5012" y="3236"/>
              <a:ext cx="124" cy="5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64537" name="Line 25"/>
            <p:cNvSpPr>
              <a:spLocks noChangeShapeType="1"/>
            </p:cNvSpPr>
            <p:nvPr/>
          </p:nvSpPr>
          <p:spPr bwMode="auto">
            <a:xfrm>
              <a:off x="5012" y="3303"/>
              <a:ext cx="124" cy="5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64538" name="Line 26"/>
            <p:cNvSpPr>
              <a:spLocks noChangeShapeType="1"/>
            </p:cNvSpPr>
            <p:nvPr/>
          </p:nvSpPr>
          <p:spPr bwMode="auto">
            <a:xfrm>
              <a:off x="5012" y="3364"/>
              <a:ext cx="124" cy="5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64539" name="Line 27"/>
            <p:cNvSpPr>
              <a:spLocks noChangeShapeType="1"/>
            </p:cNvSpPr>
            <p:nvPr/>
          </p:nvSpPr>
          <p:spPr bwMode="auto">
            <a:xfrm>
              <a:off x="5012" y="3431"/>
              <a:ext cx="124" cy="5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64540" name="Line 28"/>
            <p:cNvSpPr>
              <a:spLocks noChangeShapeType="1"/>
            </p:cNvSpPr>
            <p:nvPr/>
          </p:nvSpPr>
          <p:spPr bwMode="auto">
            <a:xfrm>
              <a:off x="5012" y="3500"/>
              <a:ext cx="124" cy="5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64541" name="Line 29"/>
            <p:cNvSpPr>
              <a:spLocks noChangeShapeType="1"/>
            </p:cNvSpPr>
            <p:nvPr/>
          </p:nvSpPr>
          <p:spPr bwMode="auto">
            <a:xfrm>
              <a:off x="5020" y="3567"/>
              <a:ext cx="116" cy="5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64542" name="Line 30"/>
            <p:cNvSpPr>
              <a:spLocks noChangeShapeType="1"/>
            </p:cNvSpPr>
            <p:nvPr/>
          </p:nvSpPr>
          <p:spPr bwMode="auto">
            <a:xfrm>
              <a:off x="5024" y="3630"/>
              <a:ext cx="120" cy="5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64543" name="Line 31"/>
            <p:cNvSpPr>
              <a:spLocks noChangeShapeType="1"/>
            </p:cNvSpPr>
            <p:nvPr/>
          </p:nvSpPr>
          <p:spPr bwMode="auto">
            <a:xfrm>
              <a:off x="5012" y="3682"/>
              <a:ext cx="124" cy="6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64544" name="Line 32"/>
            <p:cNvSpPr>
              <a:spLocks noChangeShapeType="1"/>
            </p:cNvSpPr>
            <p:nvPr/>
          </p:nvSpPr>
          <p:spPr bwMode="auto">
            <a:xfrm>
              <a:off x="5016" y="3750"/>
              <a:ext cx="120" cy="5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64545" name="Line 33"/>
            <p:cNvSpPr>
              <a:spLocks noChangeShapeType="1"/>
            </p:cNvSpPr>
            <p:nvPr/>
          </p:nvSpPr>
          <p:spPr bwMode="auto">
            <a:xfrm>
              <a:off x="5032" y="3830"/>
              <a:ext cx="104" cy="4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64546" name="Line 34"/>
            <p:cNvSpPr>
              <a:spLocks noChangeShapeType="1"/>
            </p:cNvSpPr>
            <p:nvPr/>
          </p:nvSpPr>
          <p:spPr bwMode="auto">
            <a:xfrm flipV="1">
              <a:off x="5028" y="2278"/>
              <a:ext cx="108" cy="159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cs-CZ"/>
            </a:p>
          </p:txBody>
        </p:sp>
      </p:grpSp>
      <p:grpSp>
        <p:nvGrpSpPr>
          <p:cNvPr id="3" name="Group 35"/>
          <p:cNvGrpSpPr>
            <a:grpSpLocks/>
          </p:cNvGrpSpPr>
          <p:nvPr/>
        </p:nvGrpSpPr>
        <p:grpSpPr bwMode="auto">
          <a:xfrm>
            <a:off x="5127625" y="1789113"/>
            <a:ext cx="227013" cy="2568575"/>
            <a:chOff x="4921" y="848"/>
            <a:chExt cx="151" cy="1618"/>
          </a:xfrm>
        </p:grpSpPr>
        <p:sp>
          <p:nvSpPr>
            <p:cNvPr id="64548" name="Line 36"/>
            <p:cNvSpPr>
              <a:spLocks noChangeShapeType="1"/>
            </p:cNvSpPr>
            <p:nvPr/>
          </p:nvSpPr>
          <p:spPr bwMode="auto">
            <a:xfrm flipH="1">
              <a:off x="4922" y="856"/>
              <a:ext cx="135" cy="5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64549" name="Line 37"/>
            <p:cNvSpPr>
              <a:spLocks noChangeShapeType="1"/>
            </p:cNvSpPr>
            <p:nvPr/>
          </p:nvSpPr>
          <p:spPr bwMode="auto">
            <a:xfrm flipH="1">
              <a:off x="4929" y="920"/>
              <a:ext cx="135" cy="5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64550" name="Line 38"/>
            <p:cNvSpPr>
              <a:spLocks noChangeShapeType="1"/>
            </p:cNvSpPr>
            <p:nvPr/>
          </p:nvSpPr>
          <p:spPr bwMode="auto">
            <a:xfrm flipH="1">
              <a:off x="4929" y="992"/>
              <a:ext cx="136" cy="4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64551" name="Line 39"/>
            <p:cNvSpPr>
              <a:spLocks noChangeShapeType="1"/>
            </p:cNvSpPr>
            <p:nvPr/>
          </p:nvSpPr>
          <p:spPr bwMode="auto">
            <a:xfrm flipH="1">
              <a:off x="4921" y="1051"/>
              <a:ext cx="143" cy="6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64552" name="Line 40"/>
            <p:cNvSpPr>
              <a:spLocks noChangeShapeType="1"/>
            </p:cNvSpPr>
            <p:nvPr/>
          </p:nvSpPr>
          <p:spPr bwMode="auto">
            <a:xfrm flipH="1">
              <a:off x="4929" y="1118"/>
              <a:ext cx="127" cy="5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64553" name="Line 41"/>
            <p:cNvSpPr>
              <a:spLocks noChangeShapeType="1"/>
            </p:cNvSpPr>
            <p:nvPr/>
          </p:nvSpPr>
          <p:spPr bwMode="auto">
            <a:xfrm flipH="1">
              <a:off x="4929" y="1179"/>
              <a:ext cx="135" cy="5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64554" name="Line 42"/>
            <p:cNvSpPr>
              <a:spLocks noChangeShapeType="1"/>
            </p:cNvSpPr>
            <p:nvPr/>
          </p:nvSpPr>
          <p:spPr bwMode="auto">
            <a:xfrm flipH="1">
              <a:off x="4929" y="1246"/>
              <a:ext cx="135" cy="5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64555" name="Line 43"/>
            <p:cNvSpPr>
              <a:spLocks noChangeShapeType="1"/>
            </p:cNvSpPr>
            <p:nvPr/>
          </p:nvSpPr>
          <p:spPr bwMode="auto">
            <a:xfrm flipH="1">
              <a:off x="4921" y="1307"/>
              <a:ext cx="135" cy="6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64556" name="Line 44"/>
            <p:cNvSpPr>
              <a:spLocks noChangeShapeType="1"/>
            </p:cNvSpPr>
            <p:nvPr/>
          </p:nvSpPr>
          <p:spPr bwMode="auto">
            <a:xfrm flipH="1">
              <a:off x="4929" y="1368"/>
              <a:ext cx="128" cy="5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64557" name="Line 45"/>
            <p:cNvSpPr>
              <a:spLocks noChangeShapeType="1"/>
            </p:cNvSpPr>
            <p:nvPr/>
          </p:nvSpPr>
          <p:spPr bwMode="auto">
            <a:xfrm flipH="1">
              <a:off x="4929" y="1435"/>
              <a:ext cx="143" cy="6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64558" name="Line 46"/>
            <p:cNvSpPr>
              <a:spLocks noChangeShapeType="1"/>
            </p:cNvSpPr>
            <p:nvPr/>
          </p:nvSpPr>
          <p:spPr bwMode="auto">
            <a:xfrm flipH="1">
              <a:off x="4921" y="1504"/>
              <a:ext cx="143" cy="5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64559" name="Line 47"/>
            <p:cNvSpPr>
              <a:spLocks noChangeShapeType="1"/>
            </p:cNvSpPr>
            <p:nvPr/>
          </p:nvSpPr>
          <p:spPr bwMode="auto">
            <a:xfrm flipH="1">
              <a:off x="4929" y="1568"/>
              <a:ext cx="128" cy="4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64560" name="Line 48"/>
            <p:cNvSpPr>
              <a:spLocks noChangeShapeType="1"/>
            </p:cNvSpPr>
            <p:nvPr/>
          </p:nvSpPr>
          <p:spPr bwMode="auto">
            <a:xfrm flipH="1">
              <a:off x="4929" y="1624"/>
              <a:ext cx="128" cy="5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64561" name="Line 49"/>
            <p:cNvSpPr>
              <a:spLocks noChangeShapeType="1"/>
            </p:cNvSpPr>
            <p:nvPr/>
          </p:nvSpPr>
          <p:spPr bwMode="auto">
            <a:xfrm flipH="1">
              <a:off x="4929" y="1691"/>
              <a:ext cx="135" cy="6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64562" name="Line 50"/>
            <p:cNvSpPr>
              <a:spLocks noChangeShapeType="1"/>
            </p:cNvSpPr>
            <p:nvPr/>
          </p:nvSpPr>
          <p:spPr bwMode="auto">
            <a:xfrm flipH="1">
              <a:off x="4922" y="1753"/>
              <a:ext cx="134" cy="6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64563" name="Line 51"/>
            <p:cNvSpPr>
              <a:spLocks noChangeShapeType="1"/>
            </p:cNvSpPr>
            <p:nvPr/>
          </p:nvSpPr>
          <p:spPr bwMode="auto">
            <a:xfrm flipH="1">
              <a:off x="4929" y="1814"/>
              <a:ext cx="135" cy="6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64564" name="Line 52"/>
            <p:cNvSpPr>
              <a:spLocks noChangeShapeType="1"/>
            </p:cNvSpPr>
            <p:nvPr/>
          </p:nvSpPr>
          <p:spPr bwMode="auto">
            <a:xfrm flipH="1">
              <a:off x="4921" y="1881"/>
              <a:ext cx="143" cy="6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64565" name="Line 53"/>
            <p:cNvSpPr>
              <a:spLocks noChangeShapeType="1"/>
            </p:cNvSpPr>
            <p:nvPr/>
          </p:nvSpPr>
          <p:spPr bwMode="auto">
            <a:xfrm flipH="1">
              <a:off x="4929" y="1942"/>
              <a:ext cx="135" cy="5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64566" name="Line 54"/>
            <p:cNvSpPr>
              <a:spLocks noChangeShapeType="1"/>
            </p:cNvSpPr>
            <p:nvPr/>
          </p:nvSpPr>
          <p:spPr bwMode="auto">
            <a:xfrm flipH="1">
              <a:off x="4921" y="2009"/>
              <a:ext cx="143" cy="6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64567" name="Line 55"/>
            <p:cNvSpPr>
              <a:spLocks noChangeShapeType="1"/>
            </p:cNvSpPr>
            <p:nvPr/>
          </p:nvSpPr>
          <p:spPr bwMode="auto">
            <a:xfrm flipH="1">
              <a:off x="4929" y="2070"/>
              <a:ext cx="127" cy="6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64568" name="Line 56"/>
            <p:cNvSpPr>
              <a:spLocks noChangeShapeType="1"/>
            </p:cNvSpPr>
            <p:nvPr/>
          </p:nvSpPr>
          <p:spPr bwMode="auto">
            <a:xfrm flipH="1">
              <a:off x="4929" y="2132"/>
              <a:ext cx="135" cy="7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64569" name="Line 57"/>
            <p:cNvSpPr>
              <a:spLocks noChangeShapeType="1"/>
            </p:cNvSpPr>
            <p:nvPr/>
          </p:nvSpPr>
          <p:spPr bwMode="auto">
            <a:xfrm flipH="1">
              <a:off x="4929" y="2202"/>
              <a:ext cx="129" cy="6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64570" name="Line 58"/>
            <p:cNvSpPr>
              <a:spLocks noChangeShapeType="1"/>
            </p:cNvSpPr>
            <p:nvPr/>
          </p:nvSpPr>
          <p:spPr bwMode="auto">
            <a:xfrm flipH="1">
              <a:off x="4929" y="2260"/>
              <a:ext cx="135" cy="6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64571" name="Line 59"/>
            <p:cNvSpPr>
              <a:spLocks noChangeShapeType="1"/>
            </p:cNvSpPr>
            <p:nvPr/>
          </p:nvSpPr>
          <p:spPr bwMode="auto">
            <a:xfrm flipH="1">
              <a:off x="4929" y="2334"/>
              <a:ext cx="135" cy="6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64572" name="Line 60"/>
            <p:cNvSpPr>
              <a:spLocks noChangeShapeType="1"/>
            </p:cNvSpPr>
            <p:nvPr/>
          </p:nvSpPr>
          <p:spPr bwMode="auto">
            <a:xfrm flipH="1">
              <a:off x="4928" y="2400"/>
              <a:ext cx="137" cy="6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64573" name="Line 61"/>
            <p:cNvSpPr>
              <a:spLocks noChangeShapeType="1"/>
            </p:cNvSpPr>
            <p:nvPr/>
          </p:nvSpPr>
          <p:spPr bwMode="auto">
            <a:xfrm>
              <a:off x="4928" y="848"/>
              <a:ext cx="129" cy="16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64574" name="Text Box 62"/>
          <p:cNvSpPr txBox="1">
            <a:spLocks noChangeArrowheads="1"/>
          </p:cNvSpPr>
          <p:nvPr/>
        </p:nvSpPr>
        <p:spPr bwMode="auto">
          <a:xfrm>
            <a:off x="973138" y="4437063"/>
            <a:ext cx="67675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cs-CZ" sz="2000" i="1">
                <a:latin typeface="Times New Roman" pitchFamily="18" charset="0"/>
              </a:rPr>
              <a:t>             R                L           M   P</a:t>
            </a:r>
            <a:r>
              <a:rPr lang="cs-CZ" sz="2000" baseline="30000">
                <a:latin typeface="Times New Roman" pitchFamily="18" charset="0"/>
              </a:rPr>
              <a:t>-1</a:t>
            </a:r>
            <a:r>
              <a:rPr lang="cs-CZ" sz="2000" i="1">
                <a:latin typeface="Times New Roman" pitchFamily="18" charset="0"/>
              </a:rPr>
              <a:t>  N    P    H           S</a:t>
            </a:r>
            <a:endParaRPr lang="en-US" sz="2000" baseline="30000">
              <a:latin typeface="Times New Roman" pitchFamily="18" charset="0"/>
            </a:endParaRPr>
          </a:p>
        </p:txBody>
      </p:sp>
      <p:sp>
        <p:nvSpPr>
          <p:cNvPr id="64575" name="Text Box 63"/>
          <p:cNvSpPr txBox="1">
            <a:spLocks noChangeArrowheads="1"/>
          </p:cNvSpPr>
          <p:nvPr/>
        </p:nvSpPr>
        <p:spPr bwMode="auto">
          <a:xfrm>
            <a:off x="1906588" y="4941888"/>
            <a:ext cx="6049962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cs-CZ" sz="1400">
                <a:latin typeface="Courier New" pitchFamily="49" charset="0"/>
              </a:rPr>
              <a:t>a b c d e f g h i j k l m n o p q r s t u v w x y z</a:t>
            </a:r>
          </a:p>
          <a:p>
            <a:r>
              <a:rPr lang="cs-CZ" sz="1400">
                <a:latin typeface="Courier New" pitchFamily="49" charset="0"/>
              </a:rPr>
              <a:t>b c d e f g h i j k l m n o p q r s t u v w x y z a</a:t>
            </a:r>
            <a:endParaRPr lang="en-US" sz="1400">
              <a:latin typeface="Courier New" pitchFamily="49" charset="0"/>
            </a:endParaRPr>
          </a:p>
        </p:txBody>
      </p:sp>
      <p:sp>
        <p:nvSpPr>
          <p:cNvPr id="64576" name="Text Box 64"/>
          <p:cNvSpPr txBox="1">
            <a:spLocks noChangeArrowheads="1"/>
          </p:cNvSpPr>
          <p:nvPr/>
        </p:nvSpPr>
        <p:spPr bwMode="auto">
          <a:xfrm>
            <a:off x="1731963" y="4868863"/>
            <a:ext cx="31908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 sz="3200"/>
              <a:t>(</a:t>
            </a:r>
            <a:endParaRPr lang="en-US" sz="3200"/>
          </a:p>
        </p:txBody>
      </p:sp>
      <p:sp>
        <p:nvSpPr>
          <p:cNvPr id="64577" name="Text Box 65"/>
          <p:cNvSpPr txBox="1">
            <a:spLocks noChangeArrowheads="1"/>
          </p:cNvSpPr>
          <p:nvPr/>
        </p:nvSpPr>
        <p:spPr bwMode="auto">
          <a:xfrm>
            <a:off x="7348538" y="4868863"/>
            <a:ext cx="31908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 sz="3200"/>
              <a:t>)</a:t>
            </a:r>
            <a:endParaRPr lang="en-US" sz="3200"/>
          </a:p>
        </p:txBody>
      </p:sp>
      <p:sp>
        <p:nvSpPr>
          <p:cNvPr id="64578" name="Text Box 66"/>
          <p:cNvSpPr txBox="1">
            <a:spLocks noChangeArrowheads="1"/>
          </p:cNvSpPr>
          <p:nvPr/>
        </p:nvSpPr>
        <p:spPr bwMode="auto">
          <a:xfrm>
            <a:off x="1258888" y="4967288"/>
            <a:ext cx="5762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 sz="2400" i="1">
                <a:latin typeface="Times New Roman" pitchFamily="18" charset="0"/>
              </a:rPr>
              <a:t>P=</a:t>
            </a:r>
            <a:endParaRPr lang="en-US" sz="2400" i="1">
              <a:latin typeface="Times New Roman" pitchFamily="18" charset="0"/>
            </a:endParaRPr>
          </a:p>
        </p:txBody>
      </p:sp>
      <p:sp>
        <p:nvSpPr>
          <p:cNvPr id="64579" name="Text Box 67"/>
          <p:cNvSpPr txBox="1">
            <a:spLocks noChangeArrowheads="1"/>
          </p:cNvSpPr>
          <p:nvPr/>
        </p:nvSpPr>
        <p:spPr bwMode="auto">
          <a:xfrm>
            <a:off x="755650" y="5646738"/>
            <a:ext cx="72009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cs-CZ" sz="2400" i="1" dirty="0">
                <a:latin typeface="Times New Roman" pitchFamily="18" charset="0"/>
              </a:rPr>
              <a:t>       </a:t>
            </a:r>
            <a:r>
              <a:rPr lang="cs-CZ" sz="2800" i="1" dirty="0">
                <a:latin typeface="Times New Roman" pitchFamily="18" charset="0"/>
              </a:rPr>
              <a:t>A= S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latin typeface="Times New Roman" pitchFamily="18" charset="0"/>
              </a:rPr>
              <a:t>H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en-US" sz="2800" i="1" dirty="0">
                <a:latin typeface="Times New Roman" pitchFamily="18" charset="0"/>
              </a:rPr>
              <a:t>(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latin typeface="Times New Roman" pitchFamily="18" charset="0"/>
              </a:rPr>
              <a:t>N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en-US" sz="2800" i="1" dirty="0">
                <a:latin typeface="Times New Roman" pitchFamily="18" charset="0"/>
              </a:rPr>
              <a:t>)</a:t>
            </a:r>
            <a:r>
              <a:rPr lang="cs-CZ" sz="2800" i="1" dirty="0">
                <a:latin typeface="Times New Roman" pitchFamily="18" charset="0"/>
              </a:rPr>
              <a:t>M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latin typeface="Times New Roman" pitchFamily="18" charset="0"/>
              </a:rPr>
              <a:t>L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latin typeface="Times New Roman" pitchFamily="18" charset="0"/>
              </a:rPr>
              <a:t>RLM </a:t>
            </a:r>
            <a:r>
              <a:rPr lang="en-US" sz="2800" i="1" dirty="0">
                <a:latin typeface="Times New Roman" pitchFamily="18" charset="0"/>
              </a:rPr>
              <a:t>(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latin typeface="Times New Roman" pitchFamily="18" charset="0"/>
              </a:rPr>
              <a:t>NP</a:t>
            </a:r>
            <a:r>
              <a:rPr lang="en-US" sz="2800" i="1" dirty="0">
                <a:latin typeface="Times New Roman" pitchFamily="18" charset="0"/>
              </a:rPr>
              <a:t>)</a:t>
            </a:r>
            <a:r>
              <a:rPr lang="cs-CZ" sz="2800" i="1" dirty="0">
                <a:latin typeface="Times New Roman" pitchFamily="18" charset="0"/>
              </a:rPr>
              <a:t>HS</a:t>
            </a:r>
            <a:endParaRPr lang="en-US" sz="2800" i="1" dirty="0">
              <a:latin typeface="Times New Roman" pitchFamily="18" charset="0"/>
            </a:endParaRPr>
          </a:p>
        </p:txBody>
      </p:sp>
      <p:sp>
        <p:nvSpPr>
          <p:cNvPr id="64580" name="Line 68"/>
          <p:cNvSpPr>
            <a:spLocks noChangeShapeType="1"/>
          </p:cNvSpPr>
          <p:nvPr/>
        </p:nvSpPr>
        <p:spPr bwMode="auto">
          <a:xfrm flipH="1" flipV="1">
            <a:off x="468313" y="1803400"/>
            <a:ext cx="6380162" cy="15875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64581" name="Line 69"/>
          <p:cNvSpPr>
            <a:spLocks noChangeShapeType="1"/>
          </p:cNvSpPr>
          <p:nvPr/>
        </p:nvSpPr>
        <p:spPr bwMode="auto">
          <a:xfrm flipH="1">
            <a:off x="468313" y="1916113"/>
            <a:ext cx="6408737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64582" name="Line 70"/>
          <p:cNvSpPr>
            <a:spLocks noChangeShapeType="1"/>
          </p:cNvSpPr>
          <p:nvPr/>
        </p:nvSpPr>
        <p:spPr bwMode="auto">
          <a:xfrm flipH="1">
            <a:off x="395288" y="3846513"/>
            <a:ext cx="65532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64583" name="Line 71"/>
          <p:cNvSpPr>
            <a:spLocks noChangeShapeType="1"/>
          </p:cNvSpPr>
          <p:nvPr/>
        </p:nvSpPr>
        <p:spPr bwMode="auto">
          <a:xfrm flipH="1">
            <a:off x="409575" y="4351338"/>
            <a:ext cx="65532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64584" name="Text Box 72"/>
          <p:cNvSpPr txBox="1">
            <a:spLocks noChangeArrowheads="1"/>
          </p:cNvSpPr>
          <p:nvPr/>
        </p:nvSpPr>
        <p:spPr bwMode="auto">
          <a:xfrm>
            <a:off x="250825" y="1695450"/>
            <a:ext cx="252413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 sz="900">
                <a:latin typeface="Courier New" pitchFamily="49" charset="0"/>
              </a:rPr>
              <a:t>a</a:t>
            </a:r>
          </a:p>
          <a:p>
            <a:r>
              <a:rPr lang="cs-CZ" sz="900">
                <a:latin typeface="Courier New" pitchFamily="49" charset="0"/>
              </a:rPr>
              <a:t>b</a:t>
            </a:r>
          </a:p>
        </p:txBody>
      </p:sp>
      <p:sp>
        <p:nvSpPr>
          <p:cNvPr id="64585" name="Text Box 73"/>
          <p:cNvSpPr txBox="1">
            <a:spLocks noChangeArrowheads="1"/>
          </p:cNvSpPr>
          <p:nvPr/>
        </p:nvSpPr>
        <p:spPr bwMode="auto">
          <a:xfrm>
            <a:off x="142875" y="3716338"/>
            <a:ext cx="252413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 sz="900">
                <a:latin typeface="Courier New" pitchFamily="49" charset="0"/>
              </a:rPr>
              <a:t>u</a:t>
            </a:r>
          </a:p>
        </p:txBody>
      </p:sp>
      <p:sp>
        <p:nvSpPr>
          <p:cNvPr id="64586" name="Text Box 74"/>
          <p:cNvSpPr txBox="1">
            <a:spLocks noChangeArrowheads="1"/>
          </p:cNvSpPr>
          <p:nvPr/>
        </p:nvSpPr>
        <p:spPr bwMode="auto">
          <a:xfrm>
            <a:off x="179388" y="4235450"/>
            <a:ext cx="252412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 sz="900">
                <a:latin typeface="Courier New" pitchFamily="49" charset="0"/>
              </a:rPr>
              <a:t>z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4.81481E-6 L 1.94444E-6 -0.01482 " pathEditMode="relative" ptsTypes="AA">
                                      <p:cBhvr>
                                        <p:cTn id="36" dur="2000" fill="hold"/>
                                        <p:tgtEl>
                                          <p:spTgt spid="645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2000"/>
                                        <p:tgtEl>
                                          <p:spTgt spid="645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2000"/>
                                        <p:tgtEl>
                                          <p:spTgt spid="645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4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0.01481 L 1.11111E-6 -0.00023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645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4" grpId="0"/>
      <p:bldP spid="64574" grpId="0"/>
      <p:bldP spid="64575" grpId="0"/>
      <p:bldP spid="64576" grpId="0"/>
      <p:bldP spid="64577" grpId="0"/>
      <p:bldP spid="64578" grpId="0"/>
      <p:bldP spid="64579" grpId="0"/>
      <p:bldP spid="64580" grpId="0" animBg="1"/>
      <p:bldP spid="64581" grpId="0" animBg="1"/>
      <p:bldP spid="64582" grpId="0" animBg="1"/>
      <p:bldP spid="64583" grpId="0" animBg="1"/>
      <p:bldP spid="64584" grpId="0"/>
      <p:bldP spid="64585" grpId="0"/>
      <p:bldP spid="6458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4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-26988"/>
            <a:ext cx="8229600" cy="850901"/>
          </a:xfrm>
        </p:spPr>
        <p:txBody>
          <a:bodyPr/>
          <a:lstStyle/>
          <a:p>
            <a:r>
              <a:rPr lang="en-US"/>
              <a:t>Odhad permutace </a:t>
            </a:r>
            <a:r>
              <a:rPr lang="en-US" i="1">
                <a:latin typeface="Times New Roman" pitchFamily="18" charset="0"/>
              </a:rPr>
              <a:t>H</a:t>
            </a:r>
            <a:endParaRPr lang="cs-CZ"/>
          </a:p>
        </p:txBody>
      </p:sp>
      <p:sp>
        <p:nvSpPr>
          <p:cNvPr id="91141" name="Text Box 5"/>
          <p:cNvSpPr txBox="1">
            <a:spLocks noChangeArrowheads="1"/>
          </p:cNvSpPr>
          <p:nvPr/>
        </p:nvSpPr>
        <p:spPr bwMode="auto">
          <a:xfrm>
            <a:off x="376238" y="981075"/>
            <a:ext cx="84629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T</a:t>
            </a:r>
            <a:r>
              <a:rPr lang="cs-CZ"/>
              <a:t>í</a:t>
            </a:r>
            <a:r>
              <a:rPr lang="en-US"/>
              <a:t>m z</a:t>
            </a:r>
            <a:r>
              <a:rPr lang="cs-CZ"/>
              <a:t>í</a:t>
            </a:r>
            <a:r>
              <a:rPr lang="en-US"/>
              <a:t>skal </a:t>
            </a:r>
            <a:r>
              <a:rPr lang="cs-CZ"/>
              <a:t>pro daný den </a:t>
            </a:r>
            <a:r>
              <a:rPr lang="en-US"/>
              <a:t>permutace </a:t>
            </a:r>
            <a:r>
              <a:rPr lang="cs-CZ"/>
              <a:t> </a:t>
            </a:r>
            <a:r>
              <a:rPr lang="cs-CZ" sz="2000" i="1">
                <a:latin typeface="Times New Roman" pitchFamily="18" charset="0"/>
              </a:rPr>
              <a:t>A,B,C,D,E,F  </a:t>
            </a:r>
            <a:r>
              <a:rPr lang="cs-CZ"/>
              <a:t>a mohl je považovat za známé</a:t>
            </a:r>
            <a:r>
              <a:rPr lang="cs-CZ" sz="2000" i="1">
                <a:latin typeface="Times New Roman" pitchFamily="18" charset="0"/>
              </a:rPr>
              <a:t>.</a:t>
            </a:r>
            <a:endParaRPr lang="cs-CZ"/>
          </a:p>
        </p:txBody>
      </p:sp>
      <p:sp>
        <p:nvSpPr>
          <p:cNvPr id="91142" name="Text Box 6"/>
          <p:cNvSpPr txBox="1">
            <a:spLocks noChangeArrowheads="1"/>
          </p:cNvSpPr>
          <p:nvPr/>
        </p:nvSpPr>
        <p:spPr bwMode="auto">
          <a:xfrm>
            <a:off x="369888" y="1557338"/>
            <a:ext cx="8147050" cy="1220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 dirty="0"/>
              <a:t>Protože v komerční verzi přístroje  byly klávesy propojené na obvod vstupního </a:t>
            </a:r>
          </a:p>
          <a:p>
            <a:r>
              <a:rPr lang="cs-CZ" dirty="0"/>
              <a:t>rotoru podle jejich pořadí na klávesnici, </a:t>
            </a:r>
            <a:r>
              <a:rPr lang="cs-CZ" dirty="0" err="1"/>
              <a:t>Rejewski</a:t>
            </a:r>
            <a:r>
              <a:rPr lang="cs-CZ" dirty="0"/>
              <a:t> si řekl, že tomuto propojení </a:t>
            </a:r>
          </a:p>
          <a:p>
            <a:r>
              <a:rPr lang="cs-CZ" dirty="0"/>
              <a:t>konstruktéři nepřikládali kryptologický význam, a zkusil dosadit toto propojení</a:t>
            </a:r>
          </a:p>
          <a:p>
            <a:r>
              <a:rPr lang="cs-CZ" sz="2000" i="1" dirty="0">
                <a:latin typeface="Times New Roman" pitchFamily="18" charset="0"/>
              </a:rPr>
              <a:t>H</a:t>
            </a:r>
            <a:r>
              <a:rPr lang="cs-CZ" dirty="0"/>
              <a:t>  do svých rovnic.   </a:t>
            </a:r>
          </a:p>
        </p:txBody>
      </p:sp>
      <p:sp>
        <p:nvSpPr>
          <p:cNvPr id="91143" name="Text Box 7"/>
          <p:cNvSpPr txBox="1">
            <a:spLocks noChangeArrowheads="1"/>
          </p:cNvSpPr>
          <p:nvPr/>
        </p:nvSpPr>
        <p:spPr bwMode="auto">
          <a:xfrm>
            <a:off x="377825" y="2852738"/>
            <a:ext cx="3384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/>
              <a:t>Dostal tak soustavu šesti rovnic</a:t>
            </a:r>
          </a:p>
        </p:txBody>
      </p:sp>
      <p:sp>
        <p:nvSpPr>
          <p:cNvPr id="91144" name="Text Box 8"/>
          <p:cNvSpPr txBox="1">
            <a:spLocks noChangeArrowheads="1"/>
          </p:cNvSpPr>
          <p:nvPr/>
        </p:nvSpPr>
        <p:spPr bwMode="auto">
          <a:xfrm>
            <a:off x="468313" y="3197225"/>
            <a:ext cx="58324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cs-CZ" sz="2800" i="1" dirty="0">
                <a:latin typeface="Times New Roman" pitchFamily="18" charset="0"/>
              </a:rPr>
              <a:t>A= S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latin typeface="Times New Roman" pitchFamily="18" charset="0"/>
              </a:rPr>
              <a:t>H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Q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cs-CZ" sz="2800" i="1" dirty="0">
                <a:latin typeface="Times New Roman" pitchFamily="18" charset="0"/>
              </a:rPr>
              <a:t>PHS                </a:t>
            </a:r>
          </a:p>
        </p:txBody>
      </p:sp>
      <p:sp>
        <p:nvSpPr>
          <p:cNvPr id="91145" name="Text Box 9"/>
          <p:cNvSpPr txBox="1">
            <a:spLocks noChangeArrowheads="1"/>
          </p:cNvSpPr>
          <p:nvPr/>
        </p:nvSpPr>
        <p:spPr bwMode="auto">
          <a:xfrm>
            <a:off x="468313" y="3630613"/>
            <a:ext cx="58324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cs-CZ" sz="2800" i="1" dirty="0">
                <a:latin typeface="Times New Roman" pitchFamily="18" charset="0"/>
              </a:rPr>
              <a:t>B= S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latin typeface="Times New Roman" pitchFamily="18" charset="0"/>
              </a:rPr>
              <a:t>H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baseline="30000" dirty="0">
                <a:latin typeface="Times New Roman" pitchFamily="18" charset="0"/>
              </a:rPr>
              <a:t>-2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baseline="30000" dirty="0">
                <a:latin typeface="Times New Roman" pitchFamily="18" charset="0"/>
              </a:rPr>
              <a:t>2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Q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baseline="30000" dirty="0">
                <a:latin typeface="Times New Roman" pitchFamily="18" charset="0"/>
              </a:rPr>
              <a:t>-2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baseline="30000" dirty="0">
                <a:latin typeface="Times New Roman" pitchFamily="18" charset="0"/>
              </a:rPr>
              <a:t>2</a:t>
            </a:r>
            <a:r>
              <a:rPr lang="cs-CZ" sz="2800" i="1" dirty="0">
                <a:latin typeface="Times New Roman" pitchFamily="18" charset="0"/>
              </a:rPr>
              <a:t>HS                </a:t>
            </a:r>
          </a:p>
        </p:txBody>
      </p:sp>
      <p:sp>
        <p:nvSpPr>
          <p:cNvPr id="91146" name="Text Box 10"/>
          <p:cNvSpPr txBox="1">
            <a:spLocks noChangeArrowheads="1"/>
          </p:cNvSpPr>
          <p:nvPr/>
        </p:nvSpPr>
        <p:spPr bwMode="auto">
          <a:xfrm>
            <a:off x="468313" y="4062413"/>
            <a:ext cx="58324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cs-CZ" sz="2800" i="1">
                <a:latin typeface="Times New Roman" pitchFamily="18" charset="0"/>
              </a:rPr>
              <a:t>C= S</a:t>
            </a:r>
            <a:r>
              <a:rPr lang="cs-CZ" sz="2800" baseline="30000">
                <a:latin typeface="Times New Roman" pitchFamily="18" charset="0"/>
              </a:rPr>
              <a:t>-1</a:t>
            </a:r>
            <a:r>
              <a:rPr lang="cs-CZ" sz="2800" i="1">
                <a:latin typeface="Times New Roman" pitchFamily="18" charset="0"/>
              </a:rPr>
              <a:t>H</a:t>
            </a:r>
            <a:r>
              <a:rPr lang="cs-CZ" sz="2800" baseline="30000">
                <a:latin typeface="Times New Roman" pitchFamily="18" charset="0"/>
              </a:rPr>
              <a:t>-1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baseline="30000">
                <a:latin typeface="Times New Roman" pitchFamily="18" charset="0"/>
              </a:rPr>
              <a:t>-3</a:t>
            </a:r>
            <a:r>
              <a:rPr lang="cs-CZ" sz="2800" i="1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cs-CZ" sz="2800" baseline="30000">
                <a:latin typeface="Times New Roman" pitchFamily="18" charset="0"/>
              </a:rPr>
              <a:t>-1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baseline="30000">
                <a:latin typeface="Times New Roman" pitchFamily="18" charset="0"/>
              </a:rPr>
              <a:t>3</a:t>
            </a:r>
            <a:r>
              <a:rPr lang="cs-CZ" sz="2800" i="1">
                <a:solidFill>
                  <a:srgbClr val="FF0000"/>
                </a:solidFill>
                <a:latin typeface="Times New Roman" pitchFamily="18" charset="0"/>
              </a:rPr>
              <a:t>Q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baseline="30000">
                <a:latin typeface="Times New Roman" pitchFamily="18" charset="0"/>
              </a:rPr>
              <a:t>-3</a:t>
            </a:r>
            <a:r>
              <a:rPr lang="cs-CZ" sz="2800" i="1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baseline="30000">
                <a:latin typeface="Times New Roman" pitchFamily="18" charset="0"/>
              </a:rPr>
              <a:t>3</a:t>
            </a:r>
            <a:r>
              <a:rPr lang="cs-CZ" sz="2800" i="1">
                <a:latin typeface="Times New Roman" pitchFamily="18" charset="0"/>
              </a:rPr>
              <a:t>HS                </a:t>
            </a:r>
          </a:p>
        </p:txBody>
      </p:sp>
      <p:sp>
        <p:nvSpPr>
          <p:cNvPr id="91148" name="Text Box 12"/>
          <p:cNvSpPr txBox="1">
            <a:spLocks noChangeArrowheads="1"/>
          </p:cNvSpPr>
          <p:nvPr/>
        </p:nvSpPr>
        <p:spPr bwMode="auto">
          <a:xfrm>
            <a:off x="468313" y="4494213"/>
            <a:ext cx="58324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cs-CZ" sz="2800" i="1">
                <a:latin typeface="Times New Roman" pitchFamily="18" charset="0"/>
              </a:rPr>
              <a:t>D= S</a:t>
            </a:r>
            <a:r>
              <a:rPr lang="cs-CZ" sz="2800" baseline="30000">
                <a:latin typeface="Times New Roman" pitchFamily="18" charset="0"/>
              </a:rPr>
              <a:t>-1</a:t>
            </a:r>
            <a:r>
              <a:rPr lang="cs-CZ" sz="2800" i="1">
                <a:latin typeface="Times New Roman" pitchFamily="18" charset="0"/>
              </a:rPr>
              <a:t>H</a:t>
            </a:r>
            <a:r>
              <a:rPr lang="cs-CZ" sz="2800" baseline="30000">
                <a:latin typeface="Times New Roman" pitchFamily="18" charset="0"/>
              </a:rPr>
              <a:t>-1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baseline="30000">
                <a:latin typeface="Times New Roman" pitchFamily="18" charset="0"/>
              </a:rPr>
              <a:t>-4</a:t>
            </a:r>
            <a:r>
              <a:rPr lang="cs-CZ" sz="2800" i="1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cs-CZ" sz="2800" baseline="30000">
                <a:latin typeface="Times New Roman" pitchFamily="18" charset="0"/>
              </a:rPr>
              <a:t>-1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baseline="30000">
                <a:latin typeface="Times New Roman" pitchFamily="18" charset="0"/>
              </a:rPr>
              <a:t>4</a:t>
            </a:r>
            <a:r>
              <a:rPr lang="cs-CZ" sz="2800" i="1">
                <a:solidFill>
                  <a:srgbClr val="FF0000"/>
                </a:solidFill>
                <a:latin typeface="Times New Roman" pitchFamily="18" charset="0"/>
              </a:rPr>
              <a:t>Q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baseline="30000">
                <a:latin typeface="Times New Roman" pitchFamily="18" charset="0"/>
              </a:rPr>
              <a:t>-4</a:t>
            </a:r>
            <a:r>
              <a:rPr lang="cs-CZ" sz="2800" i="1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baseline="30000">
                <a:latin typeface="Times New Roman" pitchFamily="18" charset="0"/>
              </a:rPr>
              <a:t>4</a:t>
            </a:r>
            <a:r>
              <a:rPr lang="cs-CZ" sz="2800" i="1">
                <a:latin typeface="Times New Roman" pitchFamily="18" charset="0"/>
              </a:rPr>
              <a:t>HS                </a:t>
            </a:r>
          </a:p>
        </p:txBody>
      </p:sp>
      <p:sp>
        <p:nvSpPr>
          <p:cNvPr id="91149" name="Text Box 13"/>
          <p:cNvSpPr txBox="1">
            <a:spLocks noChangeArrowheads="1"/>
          </p:cNvSpPr>
          <p:nvPr/>
        </p:nvSpPr>
        <p:spPr bwMode="auto">
          <a:xfrm>
            <a:off x="468313" y="4926013"/>
            <a:ext cx="58324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cs-CZ" sz="2800" i="1" dirty="0">
                <a:latin typeface="Times New Roman" pitchFamily="18" charset="0"/>
              </a:rPr>
              <a:t>E= S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latin typeface="Times New Roman" pitchFamily="18" charset="0"/>
              </a:rPr>
              <a:t>H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baseline="30000" dirty="0">
                <a:latin typeface="Times New Roman" pitchFamily="18" charset="0"/>
              </a:rPr>
              <a:t>-5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i="1" baseline="30000" dirty="0">
                <a:latin typeface="Times New Roman" pitchFamily="18" charset="0"/>
              </a:rPr>
              <a:t>5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Q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baseline="30000" dirty="0">
                <a:latin typeface="Times New Roman" pitchFamily="18" charset="0"/>
              </a:rPr>
              <a:t>-5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baseline="30000" dirty="0">
                <a:latin typeface="Times New Roman" pitchFamily="18" charset="0"/>
              </a:rPr>
              <a:t>5</a:t>
            </a:r>
            <a:r>
              <a:rPr lang="cs-CZ" sz="2800" i="1" dirty="0">
                <a:latin typeface="Times New Roman" pitchFamily="18" charset="0"/>
              </a:rPr>
              <a:t>HS                </a:t>
            </a:r>
          </a:p>
        </p:txBody>
      </p:sp>
      <p:sp>
        <p:nvSpPr>
          <p:cNvPr id="91150" name="Text Box 14"/>
          <p:cNvSpPr txBox="1">
            <a:spLocks noChangeArrowheads="1"/>
          </p:cNvSpPr>
          <p:nvPr/>
        </p:nvSpPr>
        <p:spPr bwMode="auto">
          <a:xfrm>
            <a:off x="468313" y="5357813"/>
            <a:ext cx="58324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cs-CZ" sz="2800" i="1" dirty="0">
                <a:latin typeface="Times New Roman" pitchFamily="18" charset="0"/>
              </a:rPr>
              <a:t>F= S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latin typeface="Times New Roman" pitchFamily="18" charset="0"/>
              </a:rPr>
              <a:t>H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baseline="30000" dirty="0">
                <a:latin typeface="Times New Roman" pitchFamily="18" charset="0"/>
              </a:rPr>
              <a:t>-6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i="1" baseline="30000" dirty="0">
                <a:latin typeface="Times New Roman" pitchFamily="18" charset="0"/>
              </a:rPr>
              <a:t>6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Q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baseline="30000" dirty="0">
                <a:latin typeface="Times New Roman" pitchFamily="18" charset="0"/>
              </a:rPr>
              <a:t>-6</a:t>
            </a:r>
            <a:r>
              <a:rPr lang="cs-CZ" sz="2800" i="1" dirty="0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baseline="30000" dirty="0">
                <a:latin typeface="Times New Roman" pitchFamily="18" charset="0"/>
              </a:rPr>
              <a:t>6</a:t>
            </a:r>
            <a:r>
              <a:rPr lang="cs-CZ" sz="2800" i="1" dirty="0">
                <a:latin typeface="Times New Roman" pitchFamily="18" charset="0"/>
              </a:rPr>
              <a:t>HS                </a:t>
            </a:r>
          </a:p>
        </p:txBody>
      </p:sp>
      <p:sp>
        <p:nvSpPr>
          <p:cNvPr id="91151" name="Text Box 15"/>
          <p:cNvSpPr txBox="1">
            <a:spLocks noChangeArrowheads="1"/>
          </p:cNvSpPr>
          <p:nvPr/>
        </p:nvSpPr>
        <p:spPr bwMode="auto">
          <a:xfrm>
            <a:off x="519113" y="5897563"/>
            <a:ext cx="2165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/>
              <a:t>o dvou neznámých.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40" grpId="0"/>
      <p:bldP spid="91141" grpId="0"/>
      <p:bldP spid="91142" grpId="0"/>
      <p:bldP spid="91143" grpId="0"/>
      <p:bldP spid="91144" grpId="0"/>
      <p:bldP spid="91145" grpId="0"/>
      <p:bldP spid="91146" grpId="0"/>
      <p:bldP spid="91148" grpId="0"/>
      <p:bldP spid="91149" grpId="0"/>
      <p:bldP spid="91150" grpId="0"/>
      <p:bldP spid="9115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-17463"/>
            <a:ext cx="8229600" cy="925513"/>
          </a:xfrm>
        </p:spPr>
        <p:txBody>
          <a:bodyPr/>
          <a:lstStyle/>
          <a:p>
            <a:r>
              <a:rPr lang="cs-CZ"/>
              <a:t>Řešení</a:t>
            </a:r>
          </a:p>
        </p:txBody>
      </p:sp>
      <p:sp>
        <p:nvSpPr>
          <p:cNvPr id="93189" name="Text Box 5"/>
          <p:cNvSpPr txBox="1">
            <a:spLocks noChangeArrowheads="1"/>
          </p:cNvSpPr>
          <p:nvPr/>
        </p:nvSpPr>
        <p:spPr bwMode="auto">
          <a:xfrm>
            <a:off x="250825" y="1052513"/>
            <a:ext cx="86169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/>
              <a:t>Tu už šlo řešit rutinním způsobem. Co nejvíce známých permutací převedl na levou</a:t>
            </a:r>
          </a:p>
          <a:p>
            <a:r>
              <a:rPr lang="cs-CZ"/>
              <a:t>stranu.</a:t>
            </a:r>
          </a:p>
        </p:txBody>
      </p:sp>
      <p:sp>
        <p:nvSpPr>
          <p:cNvPr id="93190" name="Text Box 6"/>
          <p:cNvSpPr txBox="1">
            <a:spLocks noChangeArrowheads="1"/>
          </p:cNvSpPr>
          <p:nvPr/>
        </p:nvSpPr>
        <p:spPr bwMode="auto">
          <a:xfrm>
            <a:off x="395288" y="1773238"/>
            <a:ext cx="2000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/>
              <a:t>Dostal tak rovnice</a:t>
            </a:r>
          </a:p>
        </p:txBody>
      </p:sp>
      <p:sp>
        <p:nvSpPr>
          <p:cNvPr id="93191" name="Text Box 7"/>
          <p:cNvSpPr txBox="1">
            <a:spLocks noChangeArrowheads="1"/>
          </p:cNvSpPr>
          <p:nvPr/>
        </p:nvSpPr>
        <p:spPr bwMode="auto">
          <a:xfrm>
            <a:off x="468313" y="2276475"/>
            <a:ext cx="483076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 sz="2800" i="1">
                <a:latin typeface="Times New Roman" pitchFamily="18" charset="0"/>
              </a:rPr>
              <a:t>      PHSAS</a:t>
            </a:r>
            <a:r>
              <a:rPr lang="cs-CZ" sz="2800" baseline="30000">
                <a:latin typeface="Times New Roman" pitchFamily="18" charset="0"/>
              </a:rPr>
              <a:t>-1</a:t>
            </a:r>
            <a:r>
              <a:rPr lang="cs-CZ" sz="2800" i="1">
                <a:latin typeface="Times New Roman" pitchFamily="18" charset="0"/>
              </a:rPr>
              <a:t>H</a:t>
            </a:r>
            <a:r>
              <a:rPr lang="cs-CZ" sz="2800" baseline="30000">
                <a:latin typeface="Times New Roman" pitchFamily="18" charset="0"/>
              </a:rPr>
              <a:t>-1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baseline="30000">
                <a:latin typeface="Times New Roman" pitchFamily="18" charset="0"/>
              </a:rPr>
              <a:t>-1</a:t>
            </a:r>
            <a:r>
              <a:rPr lang="cs-CZ" sz="2800" i="1">
                <a:latin typeface="Times New Roman" pitchFamily="18" charset="0"/>
              </a:rPr>
              <a:t> = 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N</a:t>
            </a:r>
            <a:r>
              <a:rPr lang="cs-CZ" sz="2800" baseline="30000">
                <a:latin typeface="Times New Roman" pitchFamily="18" charset="0"/>
              </a:rPr>
              <a:t>-1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Q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baseline="30000">
                <a:latin typeface="Times New Roman" pitchFamily="18" charset="0"/>
              </a:rPr>
              <a:t>-1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N</a:t>
            </a:r>
            <a:endParaRPr lang="en-US" sz="2800" i="1">
              <a:latin typeface="Times New Roman" pitchFamily="18" charset="0"/>
            </a:endParaRPr>
          </a:p>
        </p:txBody>
      </p:sp>
      <p:sp>
        <p:nvSpPr>
          <p:cNvPr id="93192" name="Text Box 8"/>
          <p:cNvSpPr txBox="1">
            <a:spLocks noChangeArrowheads="1"/>
          </p:cNvSpPr>
          <p:nvPr/>
        </p:nvSpPr>
        <p:spPr bwMode="auto">
          <a:xfrm>
            <a:off x="388938" y="2693988"/>
            <a:ext cx="507206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 sz="2800" i="1">
                <a:latin typeface="Times New Roman" pitchFamily="18" charset="0"/>
              </a:rPr>
              <a:t>      P</a:t>
            </a:r>
            <a:r>
              <a:rPr lang="cs-CZ" sz="2800" baseline="30000">
                <a:latin typeface="Times New Roman" pitchFamily="18" charset="0"/>
              </a:rPr>
              <a:t>2</a:t>
            </a:r>
            <a:r>
              <a:rPr lang="cs-CZ" sz="2800" i="1">
                <a:latin typeface="Times New Roman" pitchFamily="18" charset="0"/>
              </a:rPr>
              <a:t>HSBS</a:t>
            </a:r>
            <a:r>
              <a:rPr lang="cs-CZ" sz="2800" baseline="30000">
                <a:latin typeface="Times New Roman" pitchFamily="18" charset="0"/>
              </a:rPr>
              <a:t>-1</a:t>
            </a:r>
            <a:r>
              <a:rPr lang="cs-CZ" sz="2800" i="1">
                <a:latin typeface="Times New Roman" pitchFamily="18" charset="0"/>
              </a:rPr>
              <a:t>H</a:t>
            </a:r>
            <a:r>
              <a:rPr lang="cs-CZ" sz="2800" baseline="30000">
                <a:latin typeface="Times New Roman" pitchFamily="18" charset="0"/>
              </a:rPr>
              <a:t>-1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baseline="30000">
                <a:latin typeface="Times New Roman" pitchFamily="18" charset="0"/>
              </a:rPr>
              <a:t>-2</a:t>
            </a:r>
            <a:r>
              <a:rPr lang="cs-CZ" sz="2800" i="1">
                <a:latin typeface="Times New Roman" pitchFamily="18" charset="0"/>
              </a:rPr>
              <a:t> = 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N</a:t>
            </a:r>
            <a:r>
              <a:rPr lang="cs-CZ" sz="2800" baseline="30000">
                <a:latin typeface="Times New Roman" pitchFamily="18" charset="0"/>
              </a:rPr>
              <a:t>-1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baseline="30000">
                <a:latin typeface="Times New Roman" pitchFamily="18" charset="0"/>
              </a:rPr>
              <a:t>2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Q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baseline="30000">
                <a:latin typeface="Times New Roman" pitchFamily="18" charset="0"/>
              </a:rPr>
              <a:t>-2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N</a:t>
            </a:r>
            <a:endParaRPr lang="en-US" sz="2800" i="1">
              <a:latin typeface="Times New Roman" pitchFamily="18" charset="0"/>
            </a:endParaRPr>
          </a:p>
        </p:txBody>
      </p:sp>
      <p:sp>
        <p:nvSpPr>
          <p:cNvPr id="93193" name="Text Box 9"/>
          <p:cNvSpPr txBox="1">
            <a:spLocks noChangeArrowheads="1"/>
          </p:cNvSpPr>
          <p:nvPr/>
        </p:nvSpPr>
        <p:spPr bwMode="auto">
          <a:xfrm>
            <a:off x="382588" y="3125788"/>
            <a:ext cx="526891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 sz="2800" i="1">
                <a:latin typeface="Times New Roman" pitchFamily="18" charset="0"/>
              </a:rPr>
              <a:t>      P</a:t>
            </a:r>
            <a:r>
              <a:rPr lang="cs-CZ" sz="2800" baseline="30000">
                <a:latin typeface="Times New Roman" pitchFamily="18" charset="0"/>
              </a:rPr>
              <a:t>3</a:t>
            </a:r>
            <a:r>
              <a:rPr lang="cs-CZ" sz="2800" i="1">
                <a:latin typeface="Times New Roman" pitchFamily="18" charset="0"/>
              </a:rPr>
              <a:t>HSCS</a:t>
            </a:r>
            <a:r>
              <a:rPr lang="cs-CZ" sz="2800" baseline="30000">
                <a:latin typeface="Times New Roman" pitchFamily="18" charset="0"/>
              </a:rPr>
              <a:t>-1</a:t>
            </a:r>
            <a:r>
              <a:rPr lang="cs-CZ" sz="2800" i="1">
                <a:latin typeface="Times New Roman" pitchFamily="18" charset="0"/>
              </a:rPr>
              <a:t>H</a:t>
            </a:r>
            <a:r>
              <a:rPr lang="cs-CZ" sz="2800" baseline="30000">
                <a:latin typeface="Times New Roman" pitchFamily="18" charset="0"/>
              </a:rPr>
              <a:t>-1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baseline="30000">
                <a:latin typeface="Times New Roman" pitchFamily="18" charset="0"/>
              </a:rPr>
              <a:t>-3</a:t>
            </a:r>
            <a:r>
              <a:rPr lang="cs-CZ" sz="2800" i="1">
                <a:latin typeface="Times New Roman" pitchFamily="18" charset="0"/>
              </a:rPr>
              <a:t> = 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N</a:t>
            </a:r>
            <a:r>
              <a:rPr lang="cs-CZ" sz="2800" baseline="30000">
                <a:latin typeface="Times New Roman" pitchFamily="18" charset="0"/>
              </a:rPr>
              <a:t>-1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baseline="30000">
                <a:latin typeface="Times New Roman" pitchFamily="18" charset="0"/>
              </a:rPr>
              <a:t>3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Q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baseline="30000">
                <a:latin typeface="Times New Roman" pitchFamily="18" charset="0"/>
              </a:rPr>
              <a:t>-3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N  </a:t>
            </a:r>
            <a:endParaRPr lang="en-US" sz="2800" i="1">
              <a:latin typeface="Times New Roman" pitchFamily="18" charset="0"/>
            </a:endParaRPr>
          </a:p>
        </p:txBody>
      </p:sp>
      <p:sp>
        <p:nvSpPr>
          <p:cNvPr id="93194" name="Text Box 10"/>
          <p:cNvSpPr txBox="1">
            <a:spLocks noChangeArrowheads="1"/>
          </p:cNvSpPr>
          <p:nvPr/>
        </p:nvSpPr>
        <p:spPr bwMode="auto">
          <a:xfrm>
            <a:off x="363538" y="3486150"/>
            <a:ext cx="51117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 sz="2800" i="1">
                <a:latin typeface="Times New Roman" pitchFamily="18" charset="0"/>
              </a:rPr>
              <a:t>      P</a:t>
            </a:r>
            <a:r>
              <a:rPr lang="cs-CZ" sz="2800" baseline="30000">
                <a:latin typeface="Times New Roman" pitchFamily="18" charset="0"/>
              </a:rPr>
              <a:t>4</a:t>
            </a:r>
            <a:r>
              <a:rPr lang="cs-CZ" sz="2800" i="1">
                <a:latin typeface="Times New Roman" pitchFamily="18" charset="0"/>
              </a:rPr>
              <a:t>HSDS</a:t>
            </a:r>
            <a:r>
              <a:rPr lang="cs-CZ" sz="2800" baseline="30000">
                <a:latin typeface="Times New Roman" pitchFamily="18" charset="0"/>
              </a:rPr>
              <a:t>-1</a:t>
            </a:r>
            <a:r>
              <a:rPr lang="cs-CZ" sz="2800" i="1">
                <a:latin typeface="Times New Roman" pitchFamily="18" charset="0"/>
              </a:rPr>
              <a:t>H</a:t>
            </a:r>
            <a:r>
              <a:rPr lang="cs-CZ" sz="2800" baseline="30000">
                <a:latin typeface="Times New Roman" pitchFamily="18" charset="0"/>
              </a:rPr>
              <a:t>-1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baseline="30000">
                <a:latin typeface="Times New Roman" pitchFamily="18" charset="0"/>
              </a:rPr>
              <a:t>-4</a:t>
            </a:r>
            <a:r>
              <a:rPr lang="cs-CZ" sz="2800" i="1">
                <a:latin typeface="Times New Roman" pitchFamily="18" charset="0"/>
              </a:rPr>
              <a:t> = 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N</a:t>
            </a:r>
            <a:r>
              <a:rPr lang="cs-CZ" sz="2800" baseline="30000">
                <a:latin typeface="Times New Roman" pitchFamily="18" charset="0"/>
              </a:rPr>
              <a:t>-1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baseline="30000">
                <a:latin typeface="Times New Roman" pitchFamily="18" charset="0"/>
              </a:rPr>
              <a:t>4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Q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baseline="30000">
                <a:latin typeface="Times New Roman" pitchFamily="18" charset="0"/>
              </a:rPr>
              <a:t>-4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N</a:t>
            </a:r>
            <a:endParaRPr lang="en-US" sz="2800" i="1">
              <a:latin typeface="Times New Roman" pitchFamily="18" charset="0"/>
            </a:endParaRPr>
          </a:p>
        </p:txBody>
      </p:sp>
      <p:sp>
        <p:nvSpPr>
          <p:cNvPr id="93195" name="Text Box 11"/>
          <p:cNvSpPr txBox="1">
            <a:spLocks noChangeArrowheads="1"/>
          </p:cNvSpPr>
          <p:nvPr/>
        </p:nvSpPr>
        <p:spPr bwMode="auto">
          <a:xfrm>
            <a:off x="323850" y="3846513"/>
            <a:ext cx="50720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 sz="2800" i="1">
                <a:latin typeface="Times New Roman" pitchFamily="18" charset="0"/>
              </a:rPr>
              <a:t>      P</a:t>
            </a:r>
            <a:r>
              <a:rPr lang="cs-CZ" sz="2800" baseline="30000">
                <a:latin typeface="Times New Roman" pitchFamily="18" charset="0"/>
              </a:rPr>
              <a:t>5</a:t>
            </a:r>
            <a:r>
              <a:rPr lang="cs-CZ" sz="2800" i="1">
                <a:latin typeface="Times New Roman" pitchFamily="18" charset="0"/>
              </a:rPr>
              <a:t>HSES</a:t>
            </a:r>
            <a:r>
              <a:rPr lang="cs-CZ" sz="2800" baseline="30000">
                <a:latin typeface="Times New Roman" pitchFamily="18" charset="0"/>
              </a:rPr>
              <a:t>-1</a:t>
            </a:r>
            <a:r>
              <a:rPr lang="cs-CZ" sz="2800" i="1">
                <a:latin typeface="Times New Roman" pitchFamily="18" charset="0"/>
              </a:rPr>
              <a:t>H</a:t>
            </a:r>
            <a:r>
              <a:rPr lang="cs-CZ" sz="2800" baseline="30000">
                <a:latin typeface="Times New Roman" pitchFamily="18" charset="0"/>
              </a:rPr>
              <a:t>-1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baseline="30000">
                <a:latin typeface="Times New Roman" pitchFamily="18" charset="0"/>
              </a:rPr>
              <a:t>-5</a:t>
            </a:r>
            <a:r>
              <a:rPr lang="cs-CZ" sz="2800" i="1">
                <a:latin typeface="Times New Roman" pitchFamily="18" charset="0"/>
              </a:rPr>
              <a:t> = 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N</a:t>
            </a:r>
            <a:r>
              <a:rPr lang="cs-CZ" sz="2800" baseline="30000">
                <a:latin typeface="Times New Roman" pitchFamily="18" charset="0"/>
              </a:rPr>
              <a:t>-1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baseline="30000">
                <a:latin typeface="Times New Roman" pitchFamily="18" charset="0"/>
              </a:rPr>
              <a:t>5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Q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baseline="30000">
                <a:latin typeface="Times New Roman" pitchFamily="18" charset="0"/>
              </a:rPr>
              <a:t>-5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N</a:t>
            </a:r>
            <a:endParaRPr lang="en-US" sz="2800" i="1">
              <a:latin typeface="Times New Roman" pitchFamily="18" charset="0"/>
            </a:endParaRPr>
          </a:p>
        </p:txBody>
      </p:sp>
      <p:sp>
        <p:nvSpPr>
          <p:cNvPr id="93196" name="Text Box 12"/>
          <p:cNvSpPr txBox="1">
            <a:spLocks noChangeArrowheads="1"/>
          </p:cNvSpPr>
          <p:nvPr/>
        </p:nvSpPr>
        <p:spPr bwMode="auto">
          <a:xfrm>
            <a:off x="323850" y="4278313"/>
            <a:ext cx="50720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 sz="2800" i="1" dirty="0">
                <a:latin typeface="Times New Roman" pitchFamily="18" charset="0"/>
              </a:rPr>
              <a:t>      P</a:t>
            </a:r>
            <a:r>
              <a:rPr lang="cs-CZ" sz="2800" baseline="30000" dirty="0">
                <a:latin typeface="Times New Roman" pitchFamily="18" charset="0"/>
              </a:rPr>
              <a:t>6</a:t>
            </a:r>
            <a:r>
              <a:rPr lang="cs-CZ" sz="2800" i="1" dirty="0">
                <a:latin typeface="Times New Roman" pitchFamily="18" charset="0"/>
              </a:rPr>
              <a:t>HS</a:t>
            </a:r>
            <a:r>
              <a:rPr lang="en-US" sz="2800" i="1" dirty="0">
                <a:latin typeface="Times New Roman" pitchFamily="18" charset="0"/>
              </a:rPr>
              <a:t>F</a:t>
            </a:r>
            <a:r>
              <a:rPr lang="cs-CZ" sz="2800" i="1" dirty="0">
                <a:latin typeface="Times New Roman" pitchFamily="18" charset="0"/>
              </a:rPr>
              <a:t>S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latin typeface="Times New Roman" pitchFamily="18" charset="0"/>
              </a:rPr>
              <a:t>H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baseline="30000" dirty="0">
                <a:latin typeface="Times New Roman" pitchFamily="18" charset="0"/>
              </a:rPr>
              <a:t>-6</a:t>
            </a:r>
            <a:r>
              <a:rPr lang="cs-CZ" sz="2800" i="1" dirty="0">
                <a:latin typeface="Times New Roman" pitchFamily="18" charset="0"/>
              </a:rPr>
              <a:t> = </a:t>
            </a:r>
            <a:r>
              <a:rPr lang="cs-CZ" sz="2800" i="1" dirty="0">
                <a:solidFill>
                  <a:srgbClr val="FF3300"/>
                </a:solidFill>
                <a:latin typeface="Times New Roman" pitchFamily="18" charset="0"/>
              </a:rPr>
              <a:t>N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baseline="30000" dirty="0">
                <a:latin typeface="Times New Roman" pitchFamily="18" charset="0"/>
              </a:rPr>
              <a:t>6</a:t>
            </a:r>
            <a:r>
              <a:rPr lang="cs-CZ" sz="2800" i="1" dirty="0">
                <a:solidFill>
                  <a:srgbClr val="FF3300"/>
                </a:solidFill>
                <a:latin typeface="Times New Roman" pitchFamily="18" charset="0"/>
              </a:rPr>
              <a:t>Q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baseline="30000" dirty="0">
                <a:latin typeface="Times New Roman" pitchFamily="18" charset="0"/>
              </a:rPr>
              <a:t>-6</a:t>
            </a:r>
            <a:r>
              <a:rPr lang="cs-CZ" sz="2800" i="1" dirty="0">
                <a:solidFill>
                  <a:srgbClr val="FF3300"/>
                </a:solidFill>
                <a:latin typeface="Times New Roman" pitchFamily="18" charset="0"/>
              </a:rPr>
              <a:t>N</a:t>
            </a:r>
            <a:endParaRPr lang="en-US" sz="2800" i="1" dirty="0">
              <a:latin typeface="Times New Roman" pitchFamily="18" charset="0"/>
            </a:endParaRPr>
          </a:p>
        </p:txBody>
      </p:sp>
      <p:sp>
        <p:nvSpPr>
          <p:cNvPr id="93197" name="Text Box 13"/>
          <p:cNvSpPr txBox="1">
            <a:spLocks noChangeArrowheads="1"/>
          </p:cNvSpPr>
          <p:nvPr/>
        </p:nvSpPr>
        <p:spPr bwMode="auto">
          <a:xfrm>
            <a:off x="663575" y="4960938"/>
            <a:ext cx="79057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/>
              <a:t>Levé strany jsou samé známé permutace, mohl tedy spočítat jejich složení a</a:t>
            </a:r>
          </a:p>
          <a:p>
            <a:r>
              <a:rPr lang="cs-CZ"/>
              <a:t>nahradit je jedinou permutací.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88" grpId="0"/>
      <p:bldP spid="93189" grpId="0"/>
      <p:bldP spid="93190" grpId="0"/>
      <p:bldP spid="93191" grpId="0"/>
      <p:bldP spid="93192" grpId="0"/>
      <p:bldP spid="93193" grpId="0"/>
      <p:bldP spid="93194" grpId="0"/>
      <p:bldP spid="93195" grpId="0"/>
      <p:bldP spid="93196" grpId="0"/>
      <p:bldP spid="9319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44450"/>
            <a:ext cx="8229600" cy="865188"/>
          </a:xfrm>
        </p:spPr>
        <p:txBody>
          <a:bodyPr/>
          <a:lstStyle/>
          <a:p>
            <a:r>
              <a:rPr lang="cs-CZ"/>
              <a:t>Okamžik pravdy</a:t>
            </a:r>
          </a:p>
        </p:txBody>
      </p:sp>
      <p:sp>
        <p:nvSpPr>
          <p:cNvPr id="95237" name="Text Box 5"/>
          <p:cNvSpPr txBox="1">
            <a:spLocks noChangeArrowheads="1"/>
          </p:cNvSpPr>
          <p:nvPr/>
        </p:nvSpPr>
        <p:spPr bwMode="auto">
          <a:xfrm>
            <a:off x="376238" y="692150"/>
            <a:ext cx="1314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/>
              <a:t>V soustavě</a:t>
            </a:r>
          </a:p>
        </p:txBody>
      </p:sp>
      <p:sp>
        <p:nvSpPr>
          <p:cNvPr id="95238" name="Text Box 6"/>
          <p:cNvSpPr txBox="1">
            <a:spLocks noChangeArrowheads="1"/>
          </p:cNvSpPr>
          <p:nvPr/>
        </p:nvSpPr>
        <p:spPr bwMode="auto">
          <a:xfrm>
            <a:off x="395288" y="1125538"/>
            <a:ext cx="24272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 sz="2800" i="1">
                <a:latin typeface="Times New Roman" pitchFamily="18" charset="0"/>
              </a:rPr>
              <a:t>U = 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N</a:t>
            </a:r>
            <a:r>
              <a:rPr lang="cs-CZ" sz="2800" baseline="30000">
                <a:latin typeface="Times New Roman" pitchFamily="18" charset="0"/>
              </a:rPr>
              <a:t>-1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Q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baseline="30000">
                <a:latin typeface="Times New Roman" pitchFamily="18" charset="0"/>
              </a:rPr>
              <a:t>-1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N</a:t>
            </a:r>
            <a:endParaRPr lang="en-US" sz="2800" i="1">
              <a:latin typeface="Times New Roman" pitchFamily="18" charset="0"/>
            </a:endParaRPr>
          </a:p>
        </p:txBody>
      </p:sp>
      <p:sp>
        <p:nvSpPr>
          <p:cNvPr id="95239" name="Text Box 7"/>
          <p:cNvSpPr txBox="1">
            <a:spLocks noChangeArrowheads="1"/>
          </p:cNvSpPr>
          <p:nvPr/>
        </p:nvSpPr>
        <p:spPr bwMode="auto">
          <a:xfrm>
            <a:off x="388938" y="1557338"/>
            <a:ext cx="25082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 sz="2800" i="1">
                <a:latin typeface="Times New Roman" pitchFamily="18" charset="0"/>
              </a:rPr>
              <a:t>V = 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N</a:t>
            </a:r>
            <a:r>
              <a:rPr lang="cs-CZ" sz="2800" baseline="30000">
                <a:latin typeface="Times New Roman" pitchFamily="18" charset="0"/>
              </a:rPr>
              <a:t>-1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baseline="30000">
                <a:latin typeface="Times New Roman" pitchFamily="18" charset="0"/>
              </a:rPr>
              <a:t>2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Q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baseline="30000">
                <a:latin typeface="Times New Roman" pitchFamily="18" charset="0"/>
              </a:rPr>
              <a:t>-2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N</a:t>
            </a:r>
            <a:endParaRPr lang="en-US" sz="2800" i="1">
              <a:latin typeface="Times New Roman" pitchFamily="18" charset="0"/>
            </a:endParaRPr>
          </a:p>
        </p:txBody>
      </p:sp>
      <p:sp>
        <p:nvSpPr>
          <p:cNvPr id="95240" name="Text Box 8"/>
          <p:cNvSpPr txBox="1">
            <a:spLocks noChangeArrowheads="1"/>
          </p:cNvSpPr>
          <p:nvPr/>
        </p:nvSpPr>
        <p:spPr bwMode="auto">
          <a:xfrm>
            <a:off x="382588" y="1916113"/>
            <a:ext cx="27654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 sz="2800" i="1">
                <a:latin typeface="Times New Roman" pitchFamily="18" charset="0"/>
              </a:rPr>
              <a:t>W = 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N</a:t>
            </a:r>
            <a:r>
              <a:rPr lang="cs-CZ" sz="2800" baseline="30000">
                <a:latin typeface="Times New Roman" pitchFamily="18" charset="0"/>
              </a:rPr>
              <a:t>-1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baseline="30000">
                <a:latin typeface="Times New Roman" pitchFamily="18" charset="0"/>
              </a:rPr>
              <a:t>3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Q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baseline="30000">
                <a:latin typeface="Times New Roman" pitchFamily="18" charset="0"/>
              </a:rPr>
              <a:t>-3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N  </a:t>
            </a:r>
            <a:endParaRPr lang="en-US" sz="2800" i="1">
              <a:latin typeface="Times New Roman" pitchFamily="18" charset="0"/>
            </a:endParaRPr>
          </a:p>
        </p:txBody>
      </p:sp>
      <p:sp>
        <p:nvSpPr>
          <p:cNvPr id="95241" name="Text Box 9"/>
          <p:cNvSpPr txBox="1">
            <a:spLocks noChangeArrowheads="1"/>
          </p:cNvSpPr>
          <p:nvPr/>
        </p:nvSpPr>
        <p:spPr bwMode="auto">
          <a:xfrm>
            <a:off x="363538" y="2349500"/>
            <a:ext cx="2597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 sz="2800" i="1">
                <a:latin typeface="Times New Roman" pitchFamily="18" charset="0"/>
              </a:rPr>
              <a:t> X = 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N</a:t>
            </a:r>
            <a:r>
              <a:rPr lang="cs-CZ" sz="2800" baseline="30000">
                <a:latin typeface="Times New Roman" pitchFamily="18" charset="0"/>
              </a:rPr>
              <a:t>-1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baseline="30000">
                <a:latin typeface="Times New Roman" pitchFamily="18" charset="0"/>
              </a:rPr>
              <a:t>4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Q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baseline="30000">
                <a:latin typeface="Times New Roman" pitchFamily="18" charset="0"/>
              </a:rPr>
              <a:t>-4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N</a:t>
            </a:r>
            <a:endParaRPr lang="en-US" sz="2800" i="1">
              <a:latin typeface="Times New Roman" pitchFamily="18" charset="0"/>
            </a:endParaRPr>
          </a:p>
        </p:txBody>
      </p:sp>
      <p:sp>
        <p:nvSpPr>
          <p:cNvPr id="95242" name="Text Box 10"/>
          <p:cNvSpPr txBox="1">
            <a:spLocks noChangeArrowheads="1"/>
          </p:cNvSpPr>
          <p:nvPr/>
        </p:nvSpPr>
        <p:spPr bwMode="auto">
          <a:xfrm>
            <a:off x="323850" y="2781300"/>
            <a:ext cx="25781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 sz="2800" i="1">
                <a:latin typeface="Times New Roman" pitchFamily="18" charset="0"/>
              </a:rPr>
              <a:t> Y = 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N</a:t>
            </a:r>
            <a:r>
              <a:rPr lang="cs-CZ" sz="2800" baseline="30000">
                <a:latin typeface="Times New Roman" pitchFamily="18" charset="0"/>
              </a:rPr>
              <a:t>-1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baseline="30000">
                <a:latin typeface="Times New Roman" pitchFamily="18" charset="0"/>
              </a:rPr>
              <a:t>5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Q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baseline="30000">
                <a:latin typeface="Times New Roman" pitchFamily="18" charset="0"/>
              </a:rPr>
              <a:t>-5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N</a:t>
            </a:r>
            <a:endParaRPr lang="en-US" sz="2800" i="1">
              <a:latin typeface="Times New Roman" pitchFamily="18" charset="0"/>
            </a:endParaRPr>
          </a:p>
        </p:txBody>
      </p:sp>
      <p:sp>
        <p:nvSpPr>
          <p:cNvPr id="95243" name="Text Box 11"/>
          <p:cNvSpPr txBox="1">
            <a:spLocks noChangeArrowheads="1"/>
          </p:cNvSpPr>
          <p:nvPr/>
        </p:nvSpPr>
        <p:spPr bwMode="auto">
          <a:xfrm>
            <a:off x="323850" y="3213100"/>
            <a:ext cx="25781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 sz="2800" i="1">
                <a:latin typeface="Times New Roman" pitchFamily="18" charset="0"/>
              </a:rPr>
              <a:t> Z = 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N</a:t>
            </a:r>
            <a:r>
              <a:rPr lang="cs-CZ" sz="2800" baseline="30000">
                <a:latin typeface="Times New Roman" pitchFamily="18" charset="0"/>
              </a:rPr>
              <a:t>-1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baseline="30000">
                <a:latin typeface="Times New Roman" pitchFamily="18" charset="0"/>
              </a:rPr>
              <a:t>6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Q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baseline="30000">
                <a:latin typeface="Times New Roman" pitchFamily="18" charset="0"/>
              </a:rPr>
              <a:t>-6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N</a:t>
            </a:r>
            <a:endParaRPr lang="en-US" sz="2800" i="1">
              <a:latin typeface="Times New Roman" pitchFamily="18" charset="0"/>
            </a:endParaRPr>
          </a:p>
        </p:txBody>
      </p:sp>
      <p:sp>
        <p:nvSpPr>
          <p:cNvPr id="95244" name="Text Box 12"/>
          <p:cNvSpPr txBox="1">
            <a:spLocks noChangeArrowheads="1"/>
          </p:cNvSpPr>
          <p:nvPr/>
        </p:nvSpPr>
        <p:spPr bwMode="auto">
          <a:xfrm>
            <a:off x="179388" y="3789363"/>
            <a:ext cx="26352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/>
              <a:t>Vynásobil vždy dvojice </a:t>
            </a:r>
          </a:p>
          <a:p>
            <a:r>
              <a:rPr lang="cs-CZ"/>
              <a:t>po sobě jsoucích rovnic.</a:t>
            </a:r>
          </a:p>
        </p:txBody>
      </p:sp>
      <p:sp>
        <p:nvSpPr>
          <p:cNvPr id="95245" name="Text Box 13"/>
          <p:cNvSpPr txBox="1">
            <a:spLocks noChangeArrowheads="1"/>
          </p:cNvSpPr>
          <p:nvPr/>
        </p:nvSpPr>
        <p:spPr bwMode="auto">
          <a:xfrm>
            <a:off x="3297238" y="1341438"/>
            <a:ext cx="45878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cs-CZ" sz="2800" i="1">
                <a:latin typeface="Times New Roman" pitchFamily="18" charset="0"/>
              </a:rPr>
              <a:t>UV = 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N</a:t>
            </a:r>
            <a:r>
              <a:rPr lang="cs-CZ" sz="2800" baseline="30000">
                <a:latin typeface="Times New Roman" pitchFamily="18" charset="0"/>
              </a:rPr>
              <a:t>-1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Q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baseline="30000">
                <a:latin typeface="Times New Roman" pitchFamily="18" charset="0"/>
              </a:rPr>
              <a:t>-1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NN</a:t>
            </a:r>
            <a:r>
              <a:rPr lang="cs-CZ" sz="2800" baseline="30000">
                <a:latin typeface="Times New Roman" pitchFamily="18" charset="0"/>
              </a:rPr>
              <a:t>-1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baseline="30000">
                <a:latin typeface="Times New Roman" pitchFamily="18" charset="0"/>
              </a:rPr>
              <a:t>2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Q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baseline="30000">
                <a:latin typeface="Times New Roman" pitchFamily="18" charset="0"/>
              </a:rPr>
              <a:t>-2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N</a:t>
            </a:r>
            <a:endParaRPr lang="en-US" sz="2800" i="1">
              <a:latin typeface="Times New Roman" pitchFamily="18" charset="0"/>
            </a:endParaRPr>
          </a:p>
        </p:txBody>
      </p:sp>
      <p:sp>
        <p:nvSpPr>
          <p:cNvPr id="95246" name="Text Box 14"/>
          <p:cNvSpPr txBox="1">
            <a:spLocks noChangeArrowheads="1"/>
          </p:cNvSpPr>
          <p:nvPr/>
        </p:nvSpPr>
        <p:spPr bwMode="auto">
          <a:xfrm>
            <a:off x="3297238" y="1773238"/>
            <a:ext cx="45878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cs-CZ" sz="2800" i="1">
                <a:latin typeface="Times New Roman" pitchFamily="18" charset="0"/>
              </a:rPr>
              <a:t>VW = 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N</a:t>
            </a:r>
            <a:r>
              <a:rPr lang="cs-CZ" sz="2800" baseline="30000">
                <a:latin typeface="Times New Roman" pitchFamily="18" charset="0"/>
              </a:rPr>
              <a:t>-1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baseline="30000">
                <a:latin typeface="Times New Roman" pitchFamily="18" charset="0"/>
              </a:rPr>
              <a:t>2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Q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baseline="30000">
                <a:latin typeface="Times New Roman" pitchFamily="18" charset="0"/>
              </a:rPr>
              <a:t>-2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NN</a:t>
            </a:r>
            <a:r>
              <a:rPr lang="cs-CZ" sz="2800" baseline="30000">
                <a:latin typeface="Times New Roman" pitchFamily="18" charset="0"/>
              </a:rPr>
              <a:t>-1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baseline="30000">
                <a:latin typeface="Times New Roman" pitchFamily="18" charset="0"/>
              </a:rPr>
              <a:t>3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Q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baseline="30000">
                <a:latin typeface="Times New Roman" pitchFamily="18" charset="0"/>
              </a:rPr>
              <a:t>-3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N </a:t>
            </a:r>
            <a:endParaRPr lang="en-US" sz="2800" i="1">
              <a:latin typeface="Times New Roman" pitchFamily="18" charset="0"/>
            </a:endParaRPr>
          </a:p>
        </p:txBody>
      </p:sp>
      <p:sp>
        <p:nvSpPr>
          <p:cNvPr id="95247" name="Text Box 15"/>
          <p:cNvSpPr txBox="1">
            <a:spLocks noChangeArrowheads="1"/>
          </p:cNvSpPr>
          <p:nvPr/>
        </p:nvSpPr>
        <p:spPr bwMode="auto">
          <a:xfrm>
            <a:off x="3276600" y="2205038"/>
            <a:ext cx="45878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cs-CZ" sz="2800" i="1">
                <a:latin typeface="Times New Roman" pitchFamily="18" charset="0"/>
              </a:rPr>
              <a:t>WX = 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N</a:t>
            </a:r>
            <a:r>
              <a:rPr lang="cs-CZ" sz="2800" baseline="30000">
                <a:latin typeface="Times New Roman" pitchFamily="18" charset="0"/>
              </a:rPr>
              <a:t>-1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baseline="30000">
                <a:latin typeface="Times New Roman" pitchFamily="18" charset="0"/>
              </a:rPr>
              <a:t>3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Q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baseline="30000">
                <a:latin typeface="Times New Roman" pitchFamily="18" charset="0"/>
              </a:rPr>
              <a:t>-3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NN</a:t>
            </a:r>
            <a:r>
              <a:rPr lang="cs-CZ" sz="2800" baseline="30000">
                <a:latin typeface="Times New Roman" pitchFamily="18" charset="0"/>
              </a:rPr>
              <a:t>-1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baseline="30000">
                <a:latin typeface="Times New Roman" pitchFamily="18" charset="0"/>
              </a:rPr>
              <a:t>4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Q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baseline="30000">
                <a:latin typeface="Times New Roman" pitchFamily="18" charset="0"/>
              </a:rPr>
              <a:t>-4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N </a:t>
            </a:r>
            <a:endParaRPr lang="en-US" sz="2800" i="1">
              <a:latin typeface="Times New Roman" pitchFamily="18" charset="0"/>
            </a:endParaRPr>
          </a:p>
        </p:txBody>
      </p:sp>
      <p:sp>
        <p:nvSpPr>
          <p:cNvPr id="95248" name="Text Box 16"/>
          <p:cNvSpPr txBox="1">
            <a:spLocks noChangeArrowheads="1"/>
          </p:cNvSpPr>
          <p:nvPr/>
        </p:nvSpPr>
        <p:spPr bwMode="auto">
          <a:xfrm>
            <a:off x="3368675" y="2636838"/>
            <a:ext cx="45878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cs-CZ" sz="2800" i="1">
                <a:latin typeface="Times New Roman" pitchFamily="18" charset="0"/>
              </a:rPr>
              <a:t>XY = 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N</a:t>
            </a:r>
            <a:r>
              <a:rPr lang="cs-CZ" sz="2800" baseline="30000">
                <a:latin typeface="Times New Roman" pitchFamily="18" charset="0"/>
              </a:rPr>
              <a:t>-1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baseline="30000">
                <a:latin typeface="Times New Roman" pitchFamily="18" charset="0"/>
              </a:rPr>
              <a:t>4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Q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baseline="30000">
                <a:latin typeface="Times New Roman" pitchFamily="18" charset="0"/>
              </a:rPr>
              <a:t>-4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NN</a:t>
            </a:r>
            <a:r>
              <a:rPr lang="cs-CZ" sz="2800" baseline="30000">
                <a:latin typeface="Times New Roman" pitchFamily="18" charset="0"/>
              </a:rPr>
              <a:t>-1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baseline="30000">
                <a:latin typeface="Times New Roman" pitchFamily="18" charset="0"/>
              </a:rPr>
              <a:t>5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Q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baseline="30000">
                <a:latin typeface="Times New Roman" pitchFamily="18" charset="0"/>
              </a:rPr>
              <a:t>-5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N </a:t>
            </a:r>
            <a:endParaRPr lang="en-US" sz="2800" i="1">
              <a:latin typeface="Times New Roman" pitchFamily="18" charset="0"/>
            </a:endParaRPr>
          </a:p>
        </p:txBody>
      </p:sp>
      <p:sp>
        <p:nvSpPr>
          <p:cNvPr id="95249" name="Text Box 17"/>
          <p:cNvSpPr txBox="1">
            <a:spLocks noChangeArrowheads="1"/>
          </p:cNvSpPr>
          <p:nvPr/>
        </p:nvSpPr>
        <p:spPr bwMode="auto">
          <a:xfrm>
            <a:off x="3276600" y="3068638"/>
            <a:ext cx="45878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cs-CZ" sz="2800" i="1">
                <a:latin typeface="Times New Roman" pitchFamily="18" charset="0"/>
              </a:rPr>
              <a:t>YZ = 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N</a:t>
            </a:r>
            <a:r>
              <a:rPr lang="cs-CZ" sz="2800" baseline="30000">
                <a:latin typeface="Times New Roman" pitchFamily="18" charset="0"/>
              </a:rPr>
              <a:t>-1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baseline="30000">
                <a:latin typeface="Times New Roman" pitchFamily="18" charset="0"/>
              </a:rPr>
              <a:t>5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Q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baseline="30000">
                <a:latin typeface="Times New Roman" pitchFamily="18" charset="0"/>
              </a:rPr>
              <a:t>-5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NN</a:t>
            </a:r>
            <a:r>
              <a:rPr lang="cs-CZ" sz="2800" baseline="30000">
                <a:latin typeface="Times New Roman" pitchFamily="18" charset="0"/>
              </a:rPr>
              <a:t>-1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baseline="30000">
                <a:latin typeface="Times New Roman" pitchFamily="18" charset="0"/>
              </a:rPr>
              <a:t>6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Q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baseline="30000">
                <a:latin typeface="Times New Roman" pitchFamily="18" charset="0"/>
              </a:rPr>
              <a:t>-6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N </a:t>
            </a:r>
            <a:r>
              <a:rPr lang="cs-CZ" sz="2800" i="1">
                <a:latin typeface="Times New Roman" pitchFamily="18" charset="0"/>
              </a:rPr>
              <a:t>.</a:t>
            </a:r>
            <a:endParaRPr lang="en-US" sz="2800" i="1">
              <a:latin typeface="Times New Roman" pitchFamily="18" charset="0"/>
            </a:endParaRPr>
          </a:p>
        </p:txBody>
      </p:sp>
      <p:sp>
        <p:nvSpPr>
          <p:cNvPr id="95250" name="Text Box 18"/>
          <p:cNvSpPr txBox="1">
            <a:spLocks noChangeArrowheads="1"/>
          </p:cNvSpPr>
          <p:nvPr/>
        </p:nvSpPr>
        <p:spPr bwMode="auto">
          <a:xfrm>
            <a:off x="3419475" y="3789363"/>
            <a:ext cx="1225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/>
              <a:t>Po úpravě</a:t>
            </a:r>
          </a:p>
        </p:txBody>
      </p:sp>
      <p:sp>
        <p:nvSpPr>
          <p:cNvPr id="95251" name="Text Box 19"/>
          <p:cNvSpPr txBox="1">
            <a:spLocks noChangeArrowheads="1"/>
          </p:cNvSpPr>
          <p:nvPr/>
        </p:nvSpPr>
        <p:spPr bwMode="auto">
          <a:xfrm>
            <a:off x="271463" y="4508500"/>
            <a:ext cx="45878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cs-CZ" sz="2800" i="1">
                <a:latin typeface="Times New Roman" pitchFamily="18" charset="0"/>
              </a:rPr>
              <a:t>UV = 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N</a:t>
            </a:r>
            <a:r>
              <a:rPr lang="cs-CZ" sz="2800" baseline="30000">
                <a:latin typeface="Times New Roman" pitchFamily="18" charset="0"/>
              </a:rPr>
              <a:t>-1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Q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Q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baseline="30000">
                <a:latin typeface="Times New Roman" pitchFamily="18" charset="0"/>
              </a:rPr>
              <a:t>-1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baseline="30000">
                <a:latin typeface="Times New Roman" pitchFamily="18" charset="0"/>
              </a:rPr>
              <a:t>-1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N</a:t>
            </a:r>
            <a:endParaRPr lang="en-US" sz="2800" i="1">
              <a:solidFill>
                <a:srgbClr val="FF3300"/>
              </a:solidFill>
              <a:latin typeface="Times New Roman" pitchFamily="18" charset="0"/>
            </a:endParaRPr>
          </a:p>
        </p:txBody>
      </p:sp>
      <p:sp>
        <p:nvSpPr>
          <p:cNvPr id="95252" name="Text Box 20"/>
          <p:cNvSpPr txBox="1">
            <a:spLocks noChangeArrowheads="1"/>
          </p:cNvSpPr>
          <p:nvPr/>
        </p:nvSpPr>
        <p:spPr bwMode="auto">
          <a:xfrm>
            <a:off x="250825" y="4926013"/>
            <a:ext cx="45878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cs-CZ" sz="2800" i="1">
                <a:latin typeface="Times New Roman" pitchFamily="18" charset="0"/>
              </a:rPr>
              <a:t>VW = 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N</a:t>
            </a:r>
            <a:r>
              <a:rPr lang="cs-CZ" sz="2800" baseline="30000">
                <a:latin typeface="Times New Roman" pitchFamily="18" charset="0"/>
              </a:rPr>
              <a:t>-1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baseline="30000">
                <a:latin typeface="Times New Roman" pitchFamily="18" charset="0"/>
              </a:rPr>
              <a:t>2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Q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Q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baseline="30000">
                <a:latin typeface="Times New Roman" pitchFamily="18" charset="0"/>
              </a:rPr>
              <a:t>-1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baseline="30000">
                <a:latin typeface="Times New Roman" pitchFamily="18" charset="0"/>
              </a:rPr>
              <a:t>-2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N</a:t>
            </a:r>
            <a:endParaRPr lang="en-US" sz="2800" i="1">
              <a:solidFill>
                <a:srgbClr val="FF3300"/>
              </a:solidFill>
              <a:latin typeface="Times New Roman" pitchFamily="18" charset="0"/>
            </a:endParaRPr>
          </a:p>
        </p:txBody>
      </p:sp>
      <p:sp>
        <p:nvSpPr>
          <p:cNvPr id="95253" name="Text Box 21"/>
          <p:cNvSpPr txBox="1">
            <a:spLocks noChangeArrowheads="1"/>
          </p:cNvSpPr>
          <p:nvPr/>
        </p:nvSpPr>
        <p:spPr bwMode="auto">
          <a:xfrm>
            <a:off x="250825" y="5300663"/>
            <a:ext cx="45878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cs-CZ" sz="2800" i="1">
                <a:latin typeface="Times New Roman" pitchFamily="18" charset="0"/>
              </a:rPr>
              <a:t>WX = 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N</a:t>
            </a:r>
            <a:r>
              <a:rPr lang="cs-CZ" sz="2800" baseline="30000">
                <a:latin typeface="Times New Roman" pitchFamily="18" charset="0"/>
              </a:rPr>
              <a:t>-1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baseline="30000">
                <a:latin typeface="Times New Roman" pitchFamily="18" charset="0"/>
              </a:rPr>
              <a:t>3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Q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Q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baseline="30000">
                <a:latin typeface="Times New Roman" pitchFamily="18" charset="0"/>
              </a:rPr>
              <a:t>-1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baseline="30000">
                <a:latin typeface="Times New Roman" pitchFamily="18" charset="0"/>
              </a:rPr>
              <a:t>-3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N</a:t>
            </a:r>
            <a:endParaRPr lang="en-US" sz="2800" i="1">
              <a:solidFill>
                <a:srgbClr val="FF3300"/>
              </a:solidFill>
              <a:latin typeface="Times New Roman" pitchFamily="18" charset="0"/>
            </a:endParaRPr>
          </a:p>
        </p:txBody>
      </p:sp>
      <p:sp>
        <p:nvSpPr>
          <p:cNvPr id="95254" name="Text Box 22"/>
          <p:cNvSpPr txBox="1">
            <a:spLocks noChangeArrowheads="1"/>
          </p:cNvSpPr>
          <p:nvPr/>
        </p:nvSpPr>
        <p:spPr bwMode="auto">
          <a:xfrm>
            <a:off x="250825" y="5718175"/>
            <a:ext cx="45878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cs-CZ" sz="2800" i="1">
                <a:latin typeface="Times New Roman" pitchFamily="18" charset="0"/>
              </a:rPr>
              <a:t>XY = 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N</a:t>
            </a:r>
            <a:r>
              <a:rPr lang="cs-CZ" sz="2800" baseline="30000">
                <a:latin typeface="Times New Roman" pitchFamily="18" charset="0"/>
              </a:rPr>
              <a:t>-1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baseline="30000">
                <a:latin typeface="Times New Roman" pitchFamily="18" charset="0"/>
              </a:rPr>
              <a:t>4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Q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Q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baseline="30000">
                <a:latin typeface="Times New Roman" pitchFamily="18" charset="0"/>
              </a:rPr>
              <a:t>-1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baseline="30000">
                <a:latin typeface="Times New Roman" pitchFamily="18" charset="0"/>
              </a:rPr>
              <a:t>-4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N</a:t>
            </a:r>
            <a:endParaRPr lang="en-US" sz="2800" i="1">
              <a:solidFill>
                <a:srgbClr val="FF3300"/>
              </a:solidFill>
              <a:latin typeface="Times New Roman" pitchFamily="18" charset="0"/>
            </a:endParaRPr>
          </a:p>
        </p:txBody>
      </p:sp>
      <p:sp>
        <p:nvSpPr>
          <p:cNvPr id="95255" name="Text Box 23"/>
          <p:cNvSpPr txBox="1">
            <a:spLocks noChangeArrowheads="1"/>
          </p:cNvSpPr>
          <p:nvPr/>
        </p:nvSpPr>
        <p:spPr bwMode="auto">
          <a:xfrm>
            <a:off x="271463" y="6149975"/>
            <a:ext cx="45878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cs-CZ" sz="2800" i="1">
                <a:latin typeface="Times New Roman" pitchFamily="18" charset="0"/>
              </a:rPr>
              <a:t>YZ = 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N</a:t>
            </a:r>
            <a:r>
              <a:rPr lang="cs-CZ" sz="2800" baseline="30000">
                <a:latin typeface="Times New Roman" pitchFamily="18" charset="0"/>
              </a:rPr>
              <a:t>-1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baseline="30000">
                <a:latin typeface="Times New Roman" pitchFamily="18" charset="0"/>
              </a:rPr>
              <a:t>5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Q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Q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baseline="30000">
                <a:latin typeface="Times New Roman" pitchFamily="18" charset="0"/>
              </a:rPr>
              <a:t>-1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baseline="30000">
                <a:latin typeface="Times New Roman" pitchFamily="18" charset="0"/>
              </a:rPr>
              <a:t>-5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N </a:t>
            </a:r>
            <a:r>
              <a:rPr lang="cs-CZ" sz="2800" i="1">
                <a:latin typeface="Times New Roman" pitchFamily="18" charset="0"/>
              </a:rPr>
              <a:t>.</a:t>
            </a:r>
            <a:endParaRPr lang="en-US" sz="2800" i="1">
              <a:latin typeface="Times New Roman" pitchFamily="18" charset="0"/>
            </a:endParaRPr>
          </a:p>
        </p:txBody>
      </p:sp>
      <p:sp>
        <p:nvSpPr>
          <p:cNvPr id="95256" name="Text Box 24"/>
          <p:cNvSpPr txBox="1">
            <a:spLocks noChangeArrowheads="1"/>
          </p:cNvSpPr>
          <p:nvPr/>
        </p:nvSpPr>
        <p:spPr bwMode="auto">
          <a:xfrm>
            <a:off x="4211638" y="4479925"/>
            <a:ext cx="47879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cs-CZ"/>
              <a:t>Všechny známé permutace  </a:t>
            </a:r>
            <a:r>
              <a:rPr lang="cs-CZ" sz="2000" i="1">
                <a:latin typeface="Times New Roman" pitchFamily="18" charset="0"/>
              </a:rPr>
              <a:t>UV,VW,WX,XY</a:t>
            </a:r>
          </a:p>
          <a:p>
            <a:r>
              <a:rPr lang="cs-CZ"/>
              <a:t>a</a:t>
            </a:r>
            <a:r>
              <a:rPr lang="cs-CZ" sz="2000" i="1">
                <a:latin typeface="Times New Roman" pitchFamily="18" charset="0"/>
              </a:rPr>
              <a:t> YZ</a:t>
            </a:r>
            <a:r>
              <a:rPr lang="cs-CZ" i="1">
                <a:latin typeface="Times New Roman" pitchFamily="18" charset="0"/>
              </a:rPr>
              <a:t>   </a:t>
            </a:r>
            <a:r>
              <a:rPr lang="cs-CZ"/>
              <a:t>jsou tak konjugované s neznámou</a:t>
            </a:r>
          </a:p>
          <a:p>
            <a:r>
              <a:rPr lang="cs-CZ"/>
              <a:t>permutací  </a:t>
            </a:r>
            <a:r>
              <a:rPr lang="cs-CZ" sz="2000" i="1">
                <a:solidFill>
                  <a:srgbClr val="FF3300"/>
                </a:solidFill>
                <a:latin typeface="Times New Roman" pitchFamily="18" charset="0"/>
              </a:rPr>
              <a:t>Q</a:t>
            </a:r>
            <a:r>
              <a:rPr lang="cs-CZ" sz="2000" i="1">
                <a:latin typeface="Times New Roman" pitchFamily="18" charset="0"/>
              </a:rPr>
              <a:t>P</a:t>
            </a:r>
            <a:r>
              <a:rPr lang="cs-CZ" sz="2000" i="1">
                <a:solidFill>
                  <a:srgbClr val="FF3300"/>
                </a:solidFill>
                <a:latin typeface="Times New Roman" pitchFamily="18" charset="0"/>
              </a:rPr>
              <a:t>Q</a:t>
            </a:r>
            <a:r>
              <a:rPr lang="cs-CZ" sz="2000" i="1">
                <a:latin typeface="Times New Roman" pitchFamily="18" charset="0"/>
              </a:rPr>
              <a:t>P</a:t>
            </a:r>
            <a:r>
              <a:rPr lang="cs-CZ" sz="2000" baseline="30000">
                <a:latin typeface="Times New Roman" pitchFamily="18" charset="0"/>
              </a:rPr>
              <a:t>-1</a:t>
            </a:r>
            <a:r>
              <a:rPr lang="cs-CZ" sz="2000">
                <a:latin typeface="Times New Roman" pitchFamily="18" charset="0"/>
              </a:rPr>
              <a:t>, </a:t>
            </a:r>
            <a:r>
              <a:rPr lang="cs-CZ"/>
              <a:t>a</a:t>
            </a:r>
            <a:r>
              <a:rPr lang="cs-CZ" sz="2000">
                <a:latin typeface="Times New Roman" pitchFamily="18" charset="0"/>
              </a:rPr>
              <a:t> </a:t>
            </a:r>
            <a:r>
              <a:rPr lang="cs-CZ"/>
              <a:t>musí mít proto stejný</a:t>
            </a:r>
          </a:p>
          <a:p>
            <a:r>
              <a:rPr lang="cs-CZ"/>
              <a:t>cyklický typ.</a:t>
            </a:r>
          </a:p>
        </p:txBody>
      </p:sp>
      <p:sp>
        <p:nvSpPr>
          <p:cNvPr id="95257" name="Text Box 25"/>
          <p:cNvSpPr txBox="1">
            <a:spLocks noChangeArrowheads="1"/>
          </p:cNvSpPr>
          <p:nvPr/>
        </p:nvSpPr>
        <p:spPr bwMode="auto">
          <a:xfrm>
            <a:off x="4284663" y="6021388"/>
            <a:ext cx="17589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 b="1"/>
              <a:t>A to neměly !!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6" grpId="0"/>
      <p:bldP spid="95236" grpId="1"/>
      <p:bldP spid="95237" grpId="0"/>
      <p:bldP spid="95238" grpId="0"/>
      <p:bldP spid="95239" grpId="0"/>
      <p:bldP spid="95240" grpId="0"/>
      <p:bldP spid="95241" grpId="0"/>
      <p:bldP spid="95242" grpId="0"/>
      <p:bldP spid="95243" grpId="0"/>
      <p:bldP spid="95244" grpId="0"/>
      <p:bldP spid="95245" grpId="0"/>
      <p:bldP spid="95246" grpId="0"/>
      <p:bldP spid="95247" grpId="0"/>
      <p:bldP spid="95248" grpId="0"/>
      <p:bldP spid="95249" grpId="0"/>
      <p:bldP spid="95250" grpId="0"/>
      <p:bldP spid="95251" grpId="0"/>
      <p:bldP spid="95252" grpId="0"/>
      <p:bldP spid="95253" grpId="0"/>
      <p:bldP spid="95254" grpId="0"/>
      <p:bldP spid="95255" grpId="0"/>
      <p:bldP spid="9525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4" name="Rectangle 4"/>
          <p:cNvSpPr>
            <a:spLocks noGrp="1" noChangeArrowheads="1"/>
          </p:cNvSpPr>
          <p:nvPr>
            <p:ph type="title"/>
          </p:nvPr>
        </p:nvSpPr>
        <p:spPr>
          <a:xfrm>
            <a:off x="468313" y="44450"/>
            <a:ext cx="8229600" cy="863600"/>
          </a:xfrm>
        </p:spPr>
        <p:txBody>
          <a:bodyPr/>
          <a:lstStyle/>
          <a:p>
            <a:r>
              <a:rPr lang="cs-CZ"/>
              <a:t>Chyba konstruktérů</a:t>
            </a:r>
          </a:p>
        </p:txBody>
      </p:sp>
      <p:sp>
        <p:nvSpPr>
          <p:cNvPr id="97285" name="Text Box 5"/>
          <p:cNvSpPr txBox="1">
            <a:spLocks noChangeArrowheads="1"/>
          </p:cNvSpPr>
          <p:nvPr/>
        </p:nvSpPr>
        <p:spPr bwMode="auto">
          <a:xfrm>
            <a:off x="468313" y="908050"/>
            <a:ext cx="3651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/>
              <a:t>Kde se při výpočtech stala chyba?</a:t>
            </a:r>
          </a:p>
        </p:txBody>
      </p:sp>
      <p:sp>
        <p:nvSpPr>
          <p:cNvPr id="97286" name="Text Box 6"/>
          <p:cNvSpPr txBox="1">
            <a:spLocks noChangeArrowheads="1"/>
          </p:cNvSpPr>
          <p:nvPr/>
        </p:nvSpPr>
        <p:spPr bwMode="auto">
          <a:xfrm>
            <a:off x="468313" y="1341438"/>
            <a:ext cx="808355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/>
              <a:t>Rejewski zkoušel různé dny, aby vyloučil možnost, že si zvolil den, ve kterém </a:t>
            </a:r>
          </a:p>
          <a:p>
            <a:r>
              <a:rPr lang="cs-CZ"/>
              <a:t>došlo při šifrování klíče zprávy ke změně polohy prostředního rotoru. Problém </a:t>
            </a:r>
          </a:p>
          <a:p>
            <a:r>
              <a:rPr lang="cs-CZ"/>
              <a:t>ale stále zůstával.</a:t>
            </a:r>
          </a:p>
        </p:txBody>
      </p:sp>
      <p:sp>
        <p:nvSpPr>
          <p:cNvPr id="97287" name="Text Box 7"/>
          <p:cNvSpPr txBox="1">
            <a:spLocks noChangeArrowheads="1"/>
          </p:cNvSpPr>
          <p:nvPr/>
        </p:nvSpPr>
        <p:spPr bwMode="auto">
          <a:xfrm>
            <a:off x="519113" y="2270125"/>
            <a:ext cx="2203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/>
              <a:t>Připomeňme si, že  </a:t>
            </a:r>
          </a:p>
        </p:txBody>
      </p:sp>
      <p:sp>
        <p:nvSpPr>
          <p:cNvPr id="97288" name="Text Box 8"/>
          <p:cNvSpPr txBox="1">
            <a:spLocks noChangeArrowheads="1"/>
          </p:cNvSpPr>
          <p:nvPr/>
        </p:nvSpPr>
        <p:spPr bwMode="auto">
          <a:xfrm>
            <a:off x="252413" y="2636838"/>
            <a:ext cx="33416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 sz="2800" i="1">
                <a:latin typeface="Times New Roman" pitchFamily="18" charset="0"/>
              </a:rPr>
              <a:t>    U = PHSAS</a:t>
            </a:r>
            <a:r>
              <a:rPr lang="cs-CZ" sz="2800" baseline="30000">
                <a:latin typeface="Times New Roman" pitchFamily="18" charset="0"/>
              </a:rPr>
              <a:t>-1</a:t>
            </a:r>
            <a:r>
              <a:rPr lang="cs-CZ" sz="2800" i="1">
                <a:latin typeface="Times New Roman" pitchFamily="18" charset="0"/>
              </a:rPr>
              <a:t>H</a:t>
            </a:r>
            <a:r>
              <a:rPr lang="cs-CZ" sz="2800" baseline="30000">
                <a:latin typeface="Times New Roman" pitchFamily="18" charset="0"/>
              </a:rPr>
              <a:t>-1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baseline="30000">
                <a:latin typeface="Times New Roman" pitchFamily="18" charset="0"/>
              </a:rPr>
              <a:t>-1</a:t>
            </a:r>
            <a:endParaRPr lang="en-US" sz="2800" i="1">
              <a:latin typeface="Times New Roman" pitchFamily="18" charset="0"/>
            </a:endParaRPr>
          </a:p>
        </p:txBody>
      </p:sp>
      <p:sp>
        <p:nvSpPr>
          <p:cNvPr id="97289" name="Text Box 9"/>
          <p:cNvSpPr txBox="1">
            <a:spLocks noChangeArrowheads="1"/>
          </p:cNvSpPr>
          <p:nvPr/>
        </p:nvSpPr>
        <p:spPr bwMode="auto">
          <a:xfrm>
            <a:off x="173038" y="3054350"/>
            <a:ext cx="35115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 sz="2800" i="1">
                <a:latin typeface="Times New Roman" pitchFamily="18" charset="0"/>
              </a:rPr>
              <a:t>     V = P</a:t>
            </a:r>
            <a:r>
              <a:rPr lang="cs-CZ" sz="2800" baseline="30000">
                <a:latin typeface="Times New Roman" pitchFamily="18" charset="0"/>
              </a:rPr>
              <a:t>2</a:t>
            </a:r>
            <a:r>
              <a:rPr lang="cs-CZ" sz="2800" i="1">
                <a:latin typeface="Times New Roman" pitchFamily="18" charset="0"/>
              </a:rPr>
              <a:t>HSBS</a:t>
            </a:r>
            <a:r>
              <a:rPr lang="cs-CZ" sz="2800" baseline="30000">
                <a:latin typeface="Times New Roman" pitchFamily="18" charset="0"/>
              </a:rPr>
              <a:t>-1</a:t>
            </a:r>
            <a:r>
              <a:rPr lang="cs-CZ" sz="2800" i="1">
                <a:latin typeface="Times New Roman" pitchFamily="18" charset="0"/>
              </a:rPr>
              <a:t>H</a:t>
            </a:r>
            <a:r>
              <a:rPr lang="cs-CZ" sz="2800" baseline="30000">
                <a:latin typeface="Times New Roman" pitchFamily="18" charset="0"/>
              </a:rPr>
              <a:t>-1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baseline="30000">
                <a:latin typeface="Times New Roman" pitchFamily="18" charset="0"/>
              </a:rPr>
              <a:t>-2</a:t>
            </a:r>
            <a:endParaRPr lang="en-US" sz="2800" i="1">
              <a:latin typeface="Times New Roman" pitchFamily="18" charset="0"/>
            </a:endParaRPr>
          </a:p>
        </p:txBody>
      </p:sp>
      <p:sp>
        <p:nvSpPr>
          <p:cNvPr id="97290" name="Text Box 10"/>
          <p:cNvSpPr txBox="1">
            <a:spLocks noChangeArrowheads="1"/>
          </p:cNvSpPr>
          <p:nvPr/>
        </p:nvSpPr>
        <p:spPr bwMode="auto">
          <a:xfrm>
            <a:off x="166688" y="3486150"/>
            <a:ext cx="35210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 sz="2800" i="1">
                <a:latin typeface="Times New Roman" pitchFamily="18" charset="0"/>
              </a:rPr>
              <a:t>    W = P</a:t>
            </a:r>
            <a:r>
              <a:rPr lang="cs-CZ" sz="2800" baseline="30000">
                <a:latin typeface="Times New Roman" pitchFamily="18" charset="0"/>
              </a:rPr>
              <a:t>3</a:t>
            </a:r>
            <a:r>
              <a:rPr lang="cs-CZ" sz="2800" i="1">
                <a:latin typeface="Times New Roman" pitchFamily="18" charset="0"/>
              </a:rPr>
              <a:t>HSCS</a:t>
            </a:r>
            <a:r>
              <a:rPr lang="cs-CZ" sz="2800" baseline="30000">
                <a:latin typeface="Times New Roman" pitchFamily="18" charset="0"/>
              </a:rPr>
              <a:t>-1</a:t>
            </a:r>
            <a:r>
              <a:rPr lang="cs-CZ" sz="2800" i="1">
                <a:latin typeface="Times New Roman" pitchFamily="18" charset="0"/>
              </a:rPr>
              <a:t>H</a:t>
            </a:r>
            <a:r>
              <a:rPr lang="cs-CZ" sz="2800" baseline="30000">
                <a:latin typeface="Times New Roman" pitchFamily="18" charset="0"/>
              </a:rPr>
              <a:t>-1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baseline="30000">
                <a:latin typeface="Times New Roman" pitchFamily="18" charset="0"/>
              </a:rPr>
              <a:t>-3</a:t>
            </a:r>
            <a:endParaRPr lang="en-US" sz="2800" i="1">
              <a:latin typeface="Times New Roman" pitchFamily="18" charset="0"/>
            </a:endParaRPr>
          </a:p>
        </p:txBody>
      </p:sp>
      <p:sp>
        <p:nvSpPr>
          <p:cNvPr id="97291" name="Text Box 11"/>
          <p:cNvSpPr txBox="1">
            <a:spLocks noChangeArrowheads="1"/>
          </p:cNvSpPr>
          <p:nvPr/>
        </p:nvSpPr>
        <p:spPr bwMode="auto">
          <a:xfrm>
            <a:off x="147638" y="3917950"/>
            <a:ext cx="35512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 sz="2800" i="1">
                <a:latin typeface="Times New Roman" pitchFamily="18" charset="0"/>
              </a:rPr>
              <a:t>     X = P</a:t>
            </a:r>
            <a:r>
              <a:rPr lang="cs-CZ" sz="2800" baseline="30000">
                <a:latin typeface="Times New Roman" pitchFamily="18" charset="0"/>
              </a:rPr>
              <a:t>4</a:t>
            </a:r>
            <a:r>
              <a:rPr lang="cs-CZ" sz="2800" i="1">
                <a:latin typeface="Times New Roman" pitchFamily="18" charset="0"/>
              </a:rPr>
              <a:t>HSDS</a:t>
            </a:r>
            <a:r>
              <a:rPr lang="cs-CZ" sz="2800" baseline="30000">
                <a:latin typeface="Times New Roman" pitchFamily="18" charset="0"/>
              </a:rPr>
              <a:t>-1</a:t>
            </a:r>
            <a:r>
              <a:rPr lang="cs-CZ" sz="2800" i="1">
                <a:latin typeface="Times New Roman" pitchFamily="18" charset="0"/>
              </a:rPr>
              <a:t>H</a:t>
            </a:r>
            <a:r>
              <a:rPr lang="cs-CZ" sz="2800" baseline="30000">
                <a:latin typeface="Times New Roman" pitchFamily="18" charset="0"/>
              </a:rPr>
              <a:t>-1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baseline="30000">
                <a:latin typeface="Times New Roman" pitchFamily="18" charset="0"/>
              </a:rPr>
              <a:t>-4</a:t>
            </a:r>
            <a:endParaRPr lang="en-US" sz="2800" i="1">
              <a:latin typeface="Times New Roman" pitchFamily="18" charset="0"/>
            </a:endParaRPr>
          </a:p>
        </p:txBody>
      </p:sp>
      <p:sp>
        <p:nvSpPr>
          <p:cNvPr id="97292" name="Text Box 12"/>
          <p:cNvSpPr txBox="1">
            <a:spLocks noChangeArrowheads="1"/>
          </p:cNvSpPr>
          <p:nvPr/>
        </p:nvSpPr>
        <p:spPr bwMode="auto">
          <a:xfrm>
            <a:off x="107950" y="4349750"/>
            <a:ext cx="34925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 sz="2800" i="1">
                <a:latin typeface="Times New Roman" pitchFamily="18" charset="0"/>
              </a:rPr>
              <a:t>     Y = P</a:t>
            </a:r>
            <a:r>
              <a:rPr lang="cs-CZ" sz="2800" baseline="30000">
                <a:latin typeface="Times New Roman" pitchFamily="18" charset="0"/>
              </a:rPr>
              <a:t>5</a:t>
            </a:r>
            <a:r>
              <a:rPr lang="cs-CZ" sz="2800" i="1">
                <a:latin typeface="Times New Roman" pitchFamily="18" charset="0"/>
              </a:rPr>
              <a:t>HSES</a:t>
            </a:r>
            <a:r>
              <a:rPr lang="cs-CZ" sz="2800" baseline="30000">
                <a:latin typeface="Times New Roman" pitchFamily="18" charset="0"/>
              </a:rPr>
              <a:t>-1</a:t>
            </a:r>
            <a:r>
              <a:rPr lang="cs-CZ" sz="2800" i="1">
                <a:latin typeface="Times New Roman" pitchFamily="18" charset="0"/>
              </a:rPr>
              <a:t>H</a:t>
            </a:r>
            <a:r>
              <a:rPr lang="cs-CZ" sz="2800" baseline="30000">
                <a:latin typeface="Times New Roman" pitchFamily="18" charset="0"/>
              </a:rPr>
              <a:t>-1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baseline="30000">
                <a:latin typeface="Times New Roman" pitchFamily="18" charset="0"/>
              </a:rPr>
              <a:t>-5</a:t>
            </a:r>
            <a:endParaRPr lang="en-US" sz="2800" i="1">
              <a:latin typeface="Times New Roman" pitchFamily="18" charset="0"/>
            </a:endParaRPr>
          </a:p>
        </p:txBody>
      </p:sp>
      <p:sp>
        <p:nvSpPr>
          <p:cNvPr id="97293" name="Text Box 13"/>
          <p:cNvSpPr txBox="1">
            <a:spLocks noChangeArrowheads="1"/>
          </p:cNvSpPr>
          <p:nvPr/>
        </p:nvSpPr>
        <p:spPr bwMode="auto">
          <a:xfrm>
            <a:off x="107950" y="4781550"/>
            <a:ext cx="357341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 sz="2800" i="1" dirty="0">
                <a:latin typeface="Times New Roman" pitchFamily="18" charset="0"/>
              </a:rPr>
              <a:t>     Z = P</a:t>
            </a:r>
            <a:r>
              <a:rPr lang="cs-CZ" sz="2800" baseline="30000" dirty="0">
                <a:latin typeface="Times New Roman" pitchFamily="18" charset="0"/>
              </a:rPr>
              <a:t>6</a:t>
            </a:r>
            <a:r>
              <a:rPr lang="cs-CZ" sz="2800" i="1" dirty="0">
                <a:latin typeface="Times New Roman" pitchFamily="18" charset="0"/>
              </a:rPr>
              <a:t>HS</a:t>
            </a:r>
            <a:r>
              <a:rPr lang="en-US" sz="2800" i="1" dirty="0">
                <a:latin typeface="Times New Roman" pitchFamily="18" charset="0"/>
              </a:rPr>
              <a:t>F</a:t>
            </a:r>
            <a:r>
              <a:rPr lang="cs-CZ" sz="2800" i="1" dirty="0">
                <a:latin typeface="Times New Roman" pitchFamily="18" charset="0"/>
              </a:rPr>
              <a:t>S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latin typeface="Times New Roman" pitchFamily="18" charset="0"/>
              </a:rPr>
              <a:t>H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baseline="30000" dirty="0">
                <a:latin typeface="Times New Roman" pitchFamily="18" charset="0"/>
              </a:rPr>
              <a:t>-6.</a:t>
            </a:r>
            <a:endParaRPr lang="en-US" sz="2800" i="1" dirty="0">
              <a:latin typeface="Times New Roman" pitchFamily="18" charset="0"/>
            </a:endParaRPr>
          </a:p>
        </p:txBody>
      </p:sp>
      <p:sp>
        <p:nvSpPr>
          <p:cNvPr id="97295" name="Text Box 15"/>
          <p:cNvSpPr txBox="1">
            <a:spLocks noChangeArrowheads="1"/>
          </p:cNvSpPr>
          <p:nvPr/>
        </p:nvSpPr>
        <p:spPr bwMode="auto">
          <a:xfrm>
            <a:off x="4284663" y="2562225"/>
            <a:ext cx="4464050" cy="125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/>
              <a:t>Protože volba permutací  </a:t>
            </a:r>
            <a:r>
              <a:rPr lang="cs-CZ" sz="2000" i="1">
                <a:latin typeface="Times New Roman" pitchFamily="18" charset="0"/>
              </a:rPr>
              <a:t>A,B,C,D,E,F </a:t>
            </a:r>
            <a:r>
              <a:rPr lang="cs-CZ"/>
              <a:t> </a:t>
            </a:r>
          </a:p>
          <a:p>
            <a:r>
              <a:rPr lang="cs-CZ"/>
              <a:t>dávala velké množství stereotypních klíčů,</a:t>
            </a:r>
          </a:p>
          <a:p>
            <a:r>
              <a:rPr lang="cs-CZ"/>
              <a:t>poslední podezřelou volbou byla volba </a:t>
            </a:r>
          </a:p>
          <a:p>
            <a:r>
              <a:rPr lang="cs-CZ"/>
              <a:t>propojení do vstupního rotoru </a:t>
            </a:r>
            <a:r>
              <a:rPr lang="cs-CZ" sz="2000" i="1">
                <a:latin typeface="Times New Roman" pitchFamily="18" charset="0"/>
              </a:rPr>
              <a:t>H.</a:t>
            </a:r>
            <a:endParaRPr lang="cs-CZ"/>
          </a:p>
        </p:txBody>
      </p:sp>
      <p:sp>
        <p:nvSpPr>
          <p:cNvPr id="97296" name="Text Box 16"/>
          <p:cNvSpPr txBox="1">
            <a:spLocks noChangeArrowheads="1"/>
          </p:cNvSpPr>
          <p:nvPr/>
        </p:nvSpPr>
        <p:spPr bwMode="auto">
          <a:xfrm>
            <a:off x="4264025" y="4005263"/>
            <a:ext cx="47307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/>
              <a:t>Protože volba propojení v pořadí písmen na </a:t>
            </a:r>
          </a:p>
          <a:p>
            <a:r>
              <a:rPr lang="cs-CZ"/>
              <a:t>klávesnici nefungovala, Rejewski zkusil</a:t>
            </a:r>
          </a:p>
          <a:p>
            <a:r>
              <a:rPr lang="cs-CZ"/>
              <a:t>jiné pravidelné propojení na obvod vstupního</a:t>
            </a:r>
          </a:p>
          <a:p>
            <a:r>
              <a:rPr lang="cs-CZ"/>
              <a:t>rotoru, tentokrát v pořadí podle abecedy.</a:t>
            </a:r>
          </a:p>
        </p:txBody>
      </p:sp>
      <p:sp>
        <p:nvSpPr>
          <p:cNvPr id="97297" name="Text Box 17"/>
          <p:cNvSpPr txBox="1">
            <a:spLocks noChangeArrowheads="1"/>
          </p:cNvSpPr>
          <p:nvPr/>
        </p:nvSpPr>
        <p:spPr bwMode="auto">
          <a:xfrm>
            <a:off x="447675" y="5445125"/>
            <a:ext cx="8432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/>
              <a:t>Ze zdířky   </a:t>
            </a:r>
            <a:r>
              <a:rPr lang="cs-CZ" sz="2000">
                <a:latin typeface="Courier New" pitchFamily="49" charset="0"/>
              </a:rPr>
              <a:t>A </a:t>
            </a:r>
            <a:r>
              <a:rPr lang="cs-CZ"/>
              <a:t>na místo</a:t>
            </a:r>
            <a:r>
              <a:rPr lang="cs-CZ" sz="2000">
                <a:latin typeface="Courier New" pitchFamily="49" charset="0"/>
              </a:rPr>
              <a:t> A </a:t>
            </a:r>
            <a:r>
              <a:rPr lang="cs-CZ"/>
              <a:t>na vstupním rotoru, ze zdířky</a:t>
            </a:r>
            <a:r>
              <a:rPr lang="cs-CZ" sz="2000">
                <a:latin typeface="Courier New" pitchFamily="49" charset="0"/>
              </a:rPr>
              <a:t> B </a:t>
            </a:r>
            <a:r>
              <a:rPr lang="cs-CZ" sz="1600"/>
              <a:t>na místo</a:t>
            </a:r>
            <a:r>
              <a:rPr lang="cs-CZ" sz="2000">
                <a:latin typeface="Courier New" pitchFamily="49" charset="0"/>
              </a:rPr>
              <a:t> B, </a:t>
            </a:r>
            <a:r>
              <a:rPr lang="cs-CZ"/>
              <a:t>atd.</a:t>
            </a:r>
            <a:r>
              <a:rPr lang="cs-CZ" sz="2000">
                <a:latin typeface="Courier New" pitchFamily="49" charset="0"/>
              </a:rPr>
              <a:t>  </a:t>
            </a:r>
            <a:endParaRPr lang="cs-CZ"/>
          </a:p>
        </p:txBody>
      </p:sp>
      <p:sp>
        <p:nvSpPr>
          <p:cNvPr id="97298" name="Text Box 18"/>
          <p:cNvSpPr txBox="1">
            <a:spLocks noChangeArrowheads="1"/>
          </p:cNvSpPr>
          <p:nvPr/>
        </p:nvSpPr>
        <p:spPr bwMode="auto">
          <a:xfrm>
            <a:off x="447675" y="5876925"/>
            <a:ext cx="85534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/>
              <a:t>To znamenalo volbu </a:t>
            </a:r>
            <a:r>
              <a:rPr lang="cs-CZ" sz="2000" i="1">
                <a:latin typeface="Times New Roman" pitchFamily="18" charset="0"/>
              </a:rPr>
              <a:t> H  </a:t>
            </a:r>
            <a:r>
              <a:rPr lang="cs-CZ"/>
              <a:t>jako identické permutace, čili úplné vypuštění </a:t>
            </a:r>
            <a:r>
              <a:rPr lang="cs-CZ" sz="2000" i="1">
                <a:latin typeface="Times New Roman" pitchFamily="18" charset="0"/>
              </a:rPr>
              <a:t>H</a:t>
            </a:r>
            <a:r>
              <a:rPr lang="cs-CZ"/>
              <a:t>  z rovnic. </a:t>
            </a:r>
          </a:p>
        </p:txBody>
      </p:sp>
      <p:sp>
        <p:nvSpPr>
          <p:cNvPr id="97299" name="Text Box 19"/>
          <p:cNvSpPr txBox="1">
            <a:spLocks noChangeArrowheads="1"/>
          </p:cNvSpPr>
          <p:nvPr/>
        </p:nvSpPr>
        <p:spPr bwMode="auto">
          <a:xfrm>
            <a:off x="468313" y="6375400"/>
            <a:ext cx="2063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 b="1"/>
              <a:t>A to fungovalo  !!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5" grpId="0"/>
      <p:bldP spid="97286" grpId="0"/>
      <p:bldP spid="97287" grpId="0"/>
      <p:bldP spid="97288" grpId="0"/>
      <p:bldP spid="97289" grpId="0"/>
      <p:bldP spid="97290" grpId="0"/>
      <p:bldP spid="97291" grpId="0"/>
      <p:bldP spid="97292" grpId="0"/>
      <p:bldP spid="97293" grpId="0"/>
      <p:bldP spid="97295" grpId="0"/>
      <p:bldP spid="97296" grpId="0"/>
      <p:bldP spid="97297" grpId="0"/>
      <p:bldP spid="97298" grpId="0"/>
      <p:bldP spid="9729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2" name="Rectangle 4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908050"/>
          </a:xfrm>
        </p:spPr>
        <p:txBody>
          <a:bodyPr/>
          <a:lstStyle/>
          <a:p>
            <a:r>
              <a:rPr lang="cs-CZ" dirty="0"/>
              <a:t>Konec výpočtů</a:t>
            </a:r>
          </a:p>
        </p:txBody>
      </p:sp>
      <p:sp>
        <p:nvSpPr>
          <p:cNvPr id="99333" name="Text Box 5"/>
          <p:cNvSpPr txBox="1">
            <a:spLocks noChangeArrowheads="1"/>
          </p:cNvSpPr>
          <p:nvPr/>
        </p:nvSpPr>
        <p:spPr bwMode="auto">
          <a:xfrm>
            <a:off x="82550" y="1773238"/>
            <a:ext cx="280711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 sz="2800" i="1" dirty="0">
                <a:latin typeface="Times New Roman" pitchFamily="18" charset="0"/>
              </a:rPr>
              <a:t>     V = P</a:t>
            </a:r>
            <a:r>
              <a:rPr lang="cs-CZ" sz="2800" baseline="30000" dirty="0">
                <a:latin typeface="Times New Roman" pitchFamily="18" charset="0"/>
              </a:rPr>
              <a:t>2</a:t>
            </a:r>
            <a:r>
              <a:rPr lang="en-US" sz="2800" i="1" dirty="0">
                <a:latin typeface="Times New Roman" pitchFamily="18" charset="0"/>
              </a:rPr>
              <a:t>S</a:t>
            </a:r>
            <a:r>
              <a:rPr lang="cs-CZ" sz="2800" i="1" dirty="0">
                <a:latin typeface="Times New Roman" pitchFamily="18" charset="0"/>
              </a:rPr>
              <a:t>BS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baseline="30000" dirty="0">
                <a:latin typeface="Times New Roman" pitchFamily="18" charset="0"/>
              </a:rPr>
              <a:t>-2</a:t>
            </a:r>
            <a:endParaRPr lang="en-US" sz="2800" i="1" dirty="0">
              <a:latin typeface="Times New Roman" pitchFamily="18" charset="0"/>
            </a:endParaRPr>
          </a:p>
        </p:txBody>
      </p:sp>
      <p:sp>
        <p:nvSpPr>
          <p:cNvPr id="99334" name="Text Box 6"/>
          <p:cNvSpPr txBox="1">
            <a:spLocks noChangeArrowheads="1"/>
          </p:cNvSpPr>
          <p:nvPr/>
        </p:nvSpPr>
        <p:spPr bwMode="auto">
          <a:xfrm>
            <a:off x="166688" y="2276475"/>
            <a:ext cx="280511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 sz="2800" i="1">
                <a:latin typeface="Times New Roman" pitchFamily="18" charset="0"/>
              </a:rPr>
              <a:t>    W = P</a:t>
            </a:r>
            <a:r>
              <a:rPr lang="cs-CZ" sz="2800" baseline="30000">
                <a:latin typeface="Times New Roman" pitchFamily="18" charset="0"/>
              </a:rPr>
              <a:t>3</a:t>
            </a:r>
            <a:r>
              <a:rPr lang="cs-CZ" sz="2800" i="1">
                <a:latin typeface="Times New Roman" pitchFamily="18" charset="0"/>
              </a:rPr>
              <a:t>SCS</a:t>
            </a:r>
            <a:r>
              <a:rPr lang="cs-CZ" sz="2800" baseline="30000">
                <a:latin typeface="Times New Roman" pitchFamily="18" charset="0"/>
              </a:rPr>
              <a:t>-1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baseline="30000">
                <a:latin typeface="Times New Roman" pitchFamily="18" charset="0"/>
              </a:rPr>
              <a:t>-3</a:t>
            </a:r>
            <a:endParaRPr lang="en-US" sz="2800" i="1">
              <a:latin typeface="Times New Roman" pitchFamily="18" charset="0"/>
            </a:endParaRPr>
          </a:p>
        </p:txBody>
      </p:sp>
      <p:sp>
        <p:nvSpPr>
          <p:cNvPr id="99335" name="Text Box 7"/>
          <p:cNvSpPr txBox="1">
            <a:spLocks noChangeArrowheads="1"/>
          </p:cNvSpPr>
          <p:nvPr/>
        </p:nvSpPr>
        <p:spPr bwMode="auto">
          <a:xfrm>
            <a:off x="147638" y="2781300"/>
            <a:ext cx="28352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 sz="2800" i="1">
                <a:latin typeface="Times New Roman" pitchFamily="18" charset="0"/>
              </a:rPr>
              <a:t>     X = P</a:t>
            </a:r>
            <a:r>
              <a:rPr lang="cs-CZ" sz="2800" baseline="30000">
                <a:latin typeface="Times New Roman" pitchFamily="18" charset="0"/>
              </a:rPr>
              <a:t>4</a:t>
            </a:r>
            <a:r>
              <a:rPr lang="cs-CZ" sz="2800" i="1">
                <a:latin typeface="Times New Roman" pitchFamily="18" charset="0"/>
              </a:rPr>
              <a:t>SDS</a:t>
            </a:r>
            <a:r>
              <a:rPr lang="cs-CZ" sz="2800" baseline="30000">
                <a:latin typeface="Times New Roman" pitchFamily="18" charset="0"/>
              </a:rPr>
              <a:t>-1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baseline="30000">
                <a:latin typeface="Times New Roman" pitchFamily="18" charset="0"/>
              </a:rPr>
              <a:t>-4</a:t>
            </a:r>
            <a:endParaRPr lang="en-US" sz="2800" i="1">
              <a:latin typeface="Times New Roman" pitchFamily="18" charset="0"/>
            </a:endParaRPr>
          </a:p>
        </p:txBody>
      </p:sp>
      <p:sp>
        <p:nvSpPr>
          <p:cNvPr id="99336" name="Text Box 8"/>
          <p:cNvSpPr txBox="1">
            <a:spLocks noChangeArrowheads="1"/>
          </p:cNvSpPr>
          <p:nvPr/>
        </p:nvSpPr>
        <p:spPr bwMode="auto">
          <a:xfrm>
            <a:off x="107950" y="3270250"/>
            <a:ext cx="27765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 sz="2800" i="1">
                <a:latin typeface="Times New Roman" pitchFamily="18" charset="0"/>
              </a:rPr>
              <a:t>     Y = P</a:t>
            </a:r>
            <a:r>
              <a:rPr lang="cs-CZ" sz="2800" baseline="30000">
                <a:latin typeface="Times New Roman" pitchFamily="18" charset="0"/>
              </a:rPr>
              <a:t>5</a:t>
            </a:r>
            <a:r>
              <a:rPr lang="cs-CZ" sz="2800" i="1">
                <a:latin typeface="Times New Roman" pitchFamily="18" charset="0"/>
              </a:rPr>
              <a:t>SES</a:t>
            </a:r>
            <a:r>
              <a:rPr lang="cs-CZ" sz="2800" baseline="30000">
                <a:latin typeface="Times New Roman" pitchFamily="18" charset="0"/>
              </a:rPr>
              <a:t>-1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baseline="30000">
                <a:latin typeface="Times New Roman" pitchFamily="18" charset="0"/>
              </a:rPr>
              <a:t>-5</a:t>
            </a:r>
            <a:endParaRPr lang="en-US" sz="2800" i="1">
              <a:latin typeface="Times New Roman" pitchFamily="18" charset="0"/>
            </a:endParaRPr>
          </a:p>
        </p:txBody>
      </p:sp>
      <p:sp>
        <p:nvSpPr>
          <p:cNvPr id="99337" name="Text Box 9"/>
          <p:cNvSpPr txBox="1">
            <a:spLocks noChangeArrowheads="1"/>
          </p:cNvSpPr>
          <p:nvPr/>
        </p:nvSpPr>
        <p:spPr bwMode="auto">
          <a:xfrm>
            <a:off x="107950" y="3716338"/>
            <a:ext cx="285366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 sz="2800" i="1" dirty="0">
                <a:latin typeface="Times New Roman" pitchFamily="18" charset="0"/>
              </a:rPr>
              <a:t>     Z = P</a:t>
            </a:r>
            <a:r>
              <a:rPr lang="cs-CZ" sz="2800" baseline="30000" dirty="0">
                <a:latin typeface="Times New Roman" pitchFamily="18" charset="0"/>
              </a:rPr>
              <a:t>6</a:t>
            </a:r>
            <a:r>
              <a:rPr lang="cs-CZ" sz="2800" i="1" dirty="0">
                <a:latin typeface="Times New Roman" pitchFamily="18" charset="0"/>
              </a:rPr>
              <a:t>S</a:t>
            </a:r>
            <a:r>
              <a:rPr lang="en-US" sz="2800" i="1">
                <a:latin typeface="Times New Roman" pitchFamily="18" charset="0"/>
              </a:rPr>
              <a:t>F</a:t>
            </a:r>
            <a:r>
              <a:rPr lang="cs-CZ" sz="2800" i="1">
                <a:latin typeface="Times New Roman" pitchFamily="18" charset="0"/>
              </a:rPr>
              <a:t>S</a:t>
            </a:r>
            <a:r>
              <a:rPr lang="cs-CZ" sz="2800" baseline="30000">
                <a:latin typeface="Times New Roman" pitchFamily="18" charset="0"/>
              </a:rPr>
              <a:t>-1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baseline="30000">
                <a:latin typeface="Times New Roman" pitchFamily="18" charset="0"/>
              </a:rPr>
              <a:t>-6.</a:t>
            </a:r>
            <a:endParaRPr lang="en-US" sz="2800" i="1" dirty="0">
              <a:latin typeface="Times New Roman" pitchFamily="18" charset="0"/>
            </a:endParaRPr>
          </a:p>
        </p:txBody>
      </p:sp>
      <p:sp>
        <p:nvSpPr>
          <p:cNvPr id="99338" name="Text Box 10"/>
          <p:cNvSpPr txBox="1">
            <a:spLocks noChangeArrowheads="1"/>
          </p:cNvSpPr>
          <p:nvPr/>
        </p:nvSpPr>
        <p:spPr bwMode="auto">
          <a:xfrm>
            <a:off x="179388" y="1268413"/>
            <a:ext cx="26257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 sz="2800" i="1">
                <a:latin typeface="Times New Roman" pitchFamily="18" charset="0"/>
              </a:rPr>
              <a:t>    U = PSAS</a:t>
            </a:r>
            <a:r>
              <a:rPr lang="cs-CZ" sz="2800" baseline="30000">
                <a:latin typeface="Times New Roman" pitchFamily="18" charset="0"/>
              </a:rPr>
              <a:t>-1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baseline="30000">
                <a:latin typeface="Times New Roman" pitchFamily="18" charset="0"/>
              </a:rPr>
              <a:t>-1</a:t>
            </a:r>
            <a:endParaRPr lang="en-US" sz="2800" i="1">
              <a:latin typeface="Times New Roman" pitchFamily="18" charset="0"/>
            </a:endParaRPr>
          </a:p>
        </p:txBody>
      </p:sp>
      <p:sp>
        <p:nvSpPr>
          <p:cNvPr id="99339" name="Text Box 11"/>
          <p:cNvSpPr txBox="1">
            <a:spLocks noChangeArrowheads="1"/>
          </p:cNvSpPr>
          <p:nvPr/>
        </p:nvSpPr>
        <p:spPr bwMode="auto">
          <a:xfrm>
            <a:off x="690563" y="901700"/>
            <a:ext cx="1073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/>
              <a:t>Při volbě</a:t>
            </a:r>
          </a:p>
        </p:txBody>
      </p:sp>
      <p:sp>
        <p:nvSpPr>
          <p:cNvPr id="99340" name="Text Box 12"/>
          <p:cNvSpPr txBox="1">
            <a:spLocks noChangeArrowheads="1"/>
          </p:cNvSpPr>
          <p:nvPr/>
        </p:nvSpPr>
        <p:spPr bwMode="auto">
          <a:xfrm>
            <a:off x="447675" y="4506913"/>
            <a:ext cx="3086100" cy="125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/>
              <a:t>měly součiny  </a:t>
            </a:r>
            <a:r>
              <a:rPr lang="cs-CZ" sz="2000" i="1">
                <a:latin typeface="Times New Roman" pitchFamily="18" charset="0"/>
              </a:rPr>
              <a:t>UV, VW, WX, </a:t>
            </a:r>
          </a:p>
          <a:p>
            <a:r>
              <a:rPr lang="cs-CZ" sz="2000" i="1">
                <a:latin typeface="Times New Roman" pitchFamily="18" charset="0"/>
              </a:rPr>
              <a:t>XY, YZ  </a:t>
            </a:r>
            <a:r>
              <a:rPr lang="cs-CZ"/>
              <a:t>stejný cyklický typ,</a:t>
            </a:r>
          </a:p>
          <a:p>
            <a:r>
              <a:rPr lang="cs-CZ"/>
              <a:t>výpočty prošly okamžikem </a:t>
            </a:r>
          </a:p>
          <a:p>
            <a:r>
              <a:rPr lang="cs-CZ"/>
              <a:t>pravdy.</a:t>
            </a:r>
            <a:endParaRPr lang="cs-CZ">
              <a:latin typeface="Times New Roman" pitchFamily="18" charset="0"/>
            </a:endParaRPr>
          </a:p>
        </p:txBody>
      </p:sp>
      <p:sp>
        <p:nvSpPr>
          <p:cNvPr id="99342" name="Text Box 14"/>
          <p:cNvSpPr txBox="1">
            <a:spLocks noChangeArrowheads="1"/>
          </p:cNvSpPr>
          <p:nvPr/>
        </p:nvSpPr>
        <p:spPr bwMode="auto">
          <a:xfrm>
            <a:off x="4211638" y="1073150"/>
            <a:ext cx="1123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/>
              <a:t>Z rovnice</a:t>
            </a:r>
          </a:p>
        </p:txBody>
      </p:sp>
      <p:sp>
        <p:nvSpPr>
          <p:cNvPr id="99343" name="Text Box 15"/>
          <p:cNvSpPr txBox="1">
            <a:spLocks noChangeArrowheads="1"/>
          </p:cNvSpPr>
          <p:nvPr/>
        </p:nvSpPr>
        <p:spPr bwMode="auto">
          <a:xfrm>
            <a:off x="4160838" y="1484313"/>
            <a:ext cx="45878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cs-CZ" sz="2800" i="1">
                <a:latin typeface="Times New Roman" pitchFamily="18" charset="0"/>
              </a:rPr>
              <a:t>UV = 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N</a:t>
            </a:r>
            <a:r>
              <a:rPr lang="cs-CZ" sz="2800" baseline="30000">
                <a:latin typeface="Times New Roman" pitchFamily="18" charset="0"/>
              </a:rPr>
              <a:t>-1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Q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Q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baseline="30000">
                <a:latin typeface="Times New Roman" pitchFamily="18" charset="0"/>
              </a:rPr>
              <a:t>-1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baseline="30000">
                <a:latin typeface="Times New Roman" pitchFamily="18" charset="0"/>
              </a:rPr>
              <a:t>-1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N</a:t>
            </a:r>
            <a:endParaRPr lang="en-US" sz="2800" i="1">
              <a:solidFill>
                <a:srgbClr val="FF3300"/>
              </a:solidFill>
              <a:latin typeface="Times New Roman" pitchFamily="18" charset="0"/>
            </a:endParaRPr>
          </a:p>
        </p:txBody>
      </p:sp>
      <p:sp>
        <p:nvSpPr>
          <p:cNvPr id="99344" name="Text Box 16"/>
          <p:cNvSpPr txBox="1">
            <a:spLocks noChangeArrowheads="1"/>
          </p:cNvSpPr>
          <p:nvPr/>
        </p:nvSpPr>
        <p:spPr bwMode="auto">
          <a:xfrm>
            <a:off x="4119563" y="2060575"/>
            <a:ext cx="1085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/>
              <a:t>vypočítal</a:t>
            </a:r>
          </a:p>
        </p:txBody>
      </p:sp>
      <p:sp>
        <p:nvSpPr>
          <p:cNvPr id="99345" name="Text Box 17"/>
          <p:cNvSpPr txBox="1">
            <a:spLocks noChangeArrowheads="1"/>
          </p:cNvSpPr>
          <p:nvPr/>
        </p:nvSpPr>
        <p:spPr bwMode="auto">
          <a:xfrm>
            <a:off x="4211638" y="2478088"/>
            <a:ext cx="45878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baseline="30000">
                <a:latin typeface="Times New Roman" pitchFamily="18" charset="0"/>
              </a:rPr>
              <a:t>-1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N</a:t>
            </a:r>
            <a:r>
              <a:rPr lang="cs-CZ" sz="2800" i="1">
                <a:latin typeface="Times New Roman" pitchFamily="18" charset="0"/>
              </a:rPr>
              <a:t>UV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N</a:t>
            </a:r>
            <a:r>
              <a:rPr lang="cs-CZ" sz="2800" baseline="30000">
                <a:latin typeface="Times New Roman" pitchFamily="18" charset="0"/>
              </a:rPr>
              <a:t>-1</a:t>
            </a:r>
            <a:r>
              <a:rPr lang="cs-CZ" sz="2800" i="1">
                <a:latin typeface="Times New Roman" pitchFamily="18" charset="0"/>
              </a:rPr>
              <a:t>P = 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Q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Q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baseline="30000">
                <a:latin typeface="Times New Roman" pitchFamily="18" charset="0"/>
              </a:rPr>
              <a:t>-1</a:t>
            </a:r>
            <a:endParaRPr lang="en-US" sz="2800" baseline="30000">
              <a:latin typeface="Times New Roman" pitchFamily="18" charset="0"/>
            </a:endParaRPr>
          </a:p>
        </p:txBody>
      </p:sp>
      <p:sp>
        <p:nvSpPr>
          <p:cNvPr id="99346" name="Text Box 18"/>
          <p:cNvSpPr txBox="1">
            <a:spLocks noChangeArrowheads="1"/>
          </p:cNvSpPr>
          <p:nvPr/>
        </p:nvSpPr>
        <p:spPr bwMode="auto">
          <a:xfrm>
            <a:off x="4232275" y="3486150"/>
            <a:ext cx="15636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Q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Q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baseline="30000">
                <a:latin typeface="Times New Roman" pitchFamily="18" charset="0"/>
              </a:rPr>
              <a:t>-1</a:t>
            </a:r>
            <a:endParaRPr lang="en-US" sz="2800" baseline="30000">
              <a:latin typeface="Times New Roman" pitchFamily="18" charset="0"/>
            </a:endParaRPr>
          </a:p>
        </p:txBody>
      </p:sp>
      <p:sp>
        <p:nvSpPr>
          <p:cNvPr id="99347" name="Text Box 19"/>
          <p:cNvSpPr txBox="1">
            <a:spLocks noChangeArrowheads="1"/>
          </p:cNvSpPr>
          <p:nvPr/>
        </p:nvSpPr>
        <p:spPr bwMode="auto">
          <a:xfrm>
            <a:off x="4016375" y="3062288"/>
            <a:ext cx="1708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/>
              <a:t>a dosadil výraz</a:t>
            </a:r>
          </a:p>
        </p:txBody>
      </p:sp>
      <p:sp>
        <p:nvSpPr>
          <p:cNvPr id="99348" name="Text Box 20"/>
          <p:cNvSpPr txBox="1">
            <a:spLocks noChangeArrowheads="1"/>
          </p:cNvSpPr>
          <p:nvPr/>
        </p:nvSpPr>
        <p:spPr bwMode="auto">
          <a:xfrm>
            <a:off x="4270375" y="4141788"/>
            <a:ext cx="1238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/>
              <a:t>do rovnice</a:t>
            </a:r>
          </a:p>
        </p:txBody>
      </p:sp>
      <p:sp>
        <p:nvSpPr>
          <p:cNvPr id="99349" name="Text Box 21"/>
          <p:cNvSpPr txBox="1">
            <a:spLocks noChangeArrowheads="1"/>
          </p:cNvSpPr>
          <p:nvPr/>
        </p:nvSpPr>
        <p:spPr bwMode="auto">
          <a:xfrm>
            <a:off x="4232275" y="4508500"/>
            <a:ext cx="45878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cs-CZ" sz="2800" i="1">
                <a:latin typeface="Times New Roman" pitchFamily="18" charset="0"/>
              </a:rPr>
              <a:t>VW = 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N</a:t>
            </a:r>
            <a:r>
              <a:rPr lang="cs-CZ" sz="2800" baseline="30000">
                <a:latin typeface="Times New Roman" pitchFamily="18" charset="0"/>
              </a:rPr>
              <a:t>-1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baseline="30000">
                <a:latin typeface="Times New Roman" pitchFamily="18" charset="0"/>
              </a:rPr>
              <a:t>2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Q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Q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baseline="30000">
                <a:latin typeface="Times New Roman" pitchFamily="18" charset="0"/>
              </a:rPr>
              <a:t>-1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baseline="30000">
                <a:latin typeface="Times New Roman" pitchFamily="18" charset="0"/>
              </a:rPr>
              <a:t>-2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N</a:t>
            </a:r>
            <a:endParaRPr lang="en-US" sz="2800" i="1">
              <a:solidFill>
                <a:srgbClr val="FF3300"/>
              </a:solidFill>
              <a:latin typeface="Times New Roman" pitchFamily="18" charset="0"/>
            </a:endParaRPr>
          </a:p>
        </p:txBody>
      </p:sp>
      <p:sp>
        <p:nvSpPr>
          <p:cNvPr id="99350" name="Text Box 22"/>
          <p:cNvSpPr txBox="1">
            <a:spLocks noChangeArrowheads="1"/>
          </p:cNvSpPr>
          <p:nvPr/>
        </p:nvSpPr>
        <p:spPr bwMode="auto">
          <a:xfrm>
            <a:off x="3903663" y="5084763"/>
            <a:ext cx="1200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/>
              <a:t>Dostal tak</a:t>
            </a:r>
          </a:p>
        </p:txBody>
      </p:sp>
      <p:sp>
        <p:nvSpPr>
          <p:cNvPr id="99351" name="Text Box 23"/>
          <p:cNvSpPr txBox="1">
            <a:spLocks noChangeArrowheads="1"/>
          </p:cNvSpPr>
          <p:nvPr/>
        </p:nvSpPr>
        <p:spPr bwMode="auto">
          <a:xfrm>
            <a:off x="395288" y="5734050"/>
            <a:ext cx="8569325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cs-CZ" sz="2800" i="1">
                <a:latin typeface="Times New Roman" pitchFamily="18" charset="0"/>
              </a:rPr>
              <a:t>VW = 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N</a:t>
            </a:r>
            <a:r>
              <a:rPr lang="cs-CZ" sz="2800" baseline="30000">
                <a:latin typeface="Times New Roman" pitchFamily="18" charset="0"/>
              </a:rPr>
              <a:t>-1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baseline="30000">
                <a:latin typeface="Times New Roman" pitchFamily="18" charset="0"/>
              </a:rPr>
              <a:t>2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Q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Q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baseline="30000">
                <a:latin typeface="Times New Roman" pitchFamily="18" charset="0"/>
              </a:rPr>
              <a:t>-1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baseline="30000">
                <a:latin typeface="Times New Roman" pitchFamily="18" charset="0"/>
              </a:rPr>
              <a:t>-2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N </a:t>
            </a:r>
            <a:r>
              <a:rPr lang="cs-CZ" sz="2800" i="1">
                <a:latin typeface="Times New Roman" pitchFamily="18" charset="0"/>
              </a:rPr>
              <a:t>= 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N</a:t>
            </a:r>
            <a:r>
              <a:rPr lang="cs-CZ" sz="2800" baseline="30000">
                <a:latin typeface="Times New Roman" pitchFamily="18" charset="0"/>
              </a:rPr>
              <a:t>-1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baseline="30000">
                <a:latin typeface="Times New Roman" pitchFamily="18" charset="0"/>
              </a:rPr>
              <a:t>2 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baseline="30000">
                <a:latin typeface="Times New Roman" pitchFamily="18" charset="0"/>
              </a:rPr>
              <a:t>-1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N</a:t>
            </a:r>
            <a:r>
              <a:rPr lang="cs-CZ" sz="2800" i="1">
                <a:latin typeface="Times New Roman" pitchFamily="18" charset="0"/>
              </a:rPr>
              <a:t>UV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N</a:t>
            </a:r>
            <a:r>
              <a:rPr lang="cs-CZ" sz="2800" baseline="30000">
                <a:latin typeface="Times New Roman" pitchFamily="18" charset="0"/>
              </a:rPr>
              <a:t>-1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/>
              <a:t> 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baseline="30000">
                <a:latin typeface="Times New Roman" pitchFamily="18" charset="0"/>
              </a:rPr>
              <a:t>-2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N </a:t>
            </a:r>
            <a:r>
              <a:rPr lang="cs-CZ" sz="2800" i="1">
                <a:latin typeface="Times New Roman" pitchFamily="18" charset="0"/>
              </a:rPr>
              <a:t>=</a:t>
            </a:r>
          </a:p>
          <a:p>
            <a:r>
              <a:rPr lang="cs-CZ" sz="2400" i="1">
                <a:solidFill>
                  <a:srgbClr val="FF3300"/>
                </a:solidFill>
                <a:latin typeface="Times New Roman" pitchFamily="18" charset="0"/>
              </a:rPr>
              <a:t>            </a:t>
            </a:r>
            <a:r>
              <a:rPr lang="cs-CZ" sz="2800">
                <a:latin typeface="Times New Roman" pitchFamily="18" charset="0"/>
              </a:rPr>
              <a:t>(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N</a:t>
            </a:r>
            <a:r>
              <a:rPr lang="cs-CZ" sz="2800" baseline="30000">
                <a:latin typeface="Times New Roman" pitchFamily="18" charset="0"/>
              </a:rPr>
              <a:t>-1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N </a:t>
            </a:r>
            <a:r>
              <a:rPr lang="cs-CZ" sz="2800">
                <a:latin typeface="Times New Roman" pitchFamily="18" charset="0"/>
              </a:rPr>
              <a:t>)</a:t>
            </a:r>
            <a:r>
              <a:rPr lang="cs-CZ"/>
              <a:t> </a:t>
            </a:r>
            <a:r>
              <a:rPr lang="cs-CZ" sz="2800" i="1">
                <a:latin typeface="Times New Roman" pitchFamily="18" charset="0"/>
              </a:rPr>
              <a:t>UV </a:t>
            </a:r>
            <a:r>
              <a:rPr lang="cs-CZ" sz="2800"/>
              <a:t>( 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N</a:t>
            </a:r>
            <a:r>
              <a:rPr lang="cs-CZ" sz="2800" baseline="30000">
                <a:latin typeface="Times New Roman" pitchFamily="18" charset="0"/>
              </a:rPr>
              <a:t>-1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baseline="30000">
                <a:latin typeface="Times New Roman" pitchFamily="18" charset="0"/>
              </a:rPr>
              <a:t>-1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N </a:t>
            </a:r>
            <a:r>
              <a:rPr lang="cs-CZ" sz="2800">
                <a:latin typeface="Times New Roman" pitchFamily="18" charset="0"/>
              </a:rPr>
              <a:t>)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 .</a:t>
            </a:r>
            <a:endParaRPr lang="en-US" sz="2800" i="1">
              <a:solidFill>
                <a:srgbClr val="FF33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2" grpId="0"/>
      <p:bldP spid="99333" grpId="0"/>
      <p:bldP spid="99334" grpId="0"/>
      <p:bldP spid="99335" grpId="0"/>
      <p:bldP spid="99336" grpId="0"/>
      <p:bldP spid="99337" grpId="0"/>
      <p:bldP spid="99338" grpId="0"/>
      <p:bldP spid="99339" grpId="0"/>
      <p:bldP spid="99340" grpId="0"/>
      <p:bldP spid="99342" grpId="0"/>
      <p:bldP spid="99343" grpId="0"/>
      <p:bldP spid="99344" grpId="0"/>
      <p:bldP spid="99345" grpId="0"/>
      <p:bldP spid="99346" grpId="0"/>
      <p:bldP spid="99347" grpId="0"/>
      <p:bldP spid="99348" grpId="0"/>
      <p:bldP spid="99349" grpId="0"/>
      <p:bldP spid="99350" grpId="0"/>
      <p:bldP spid="9935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Text Box 4"/>
          <p:cNvSpPr txBox="1">
            <a:spLocks noChangeArrowheads="1"/>
          </p:cNvSpPr>
          <p:nvPr/>
        </p:nvSpPr>
        <p:spPr bwMode="auto">
          <a:xfrm>
            <a:off x="900113" y="2549525"/>
            <a:ext cx="40925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 sz="2800" i="1">
                <a:latin typeface="Times New Roman" pitchFamily="18" charset="0"/>
              </a:rPr>
              <a:t>WX = </a:t>
            </a:r>
            <a:r>
              <a:rPr lang="cs-CZ" sz="2800">
                <a:latin typeface="Times New Roman" pitchFamily="18" charset="0"/>
              </a:rPr>
              <a:t>(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N</a:t>
            </a:r>
            <a:r>
              <a:rPr lang="cs-CZ" sz="2800" baseline="30000">
                <a:latin typeface="Times New Roman" pitchFamily="18" charset="0"/>
              </a:rPr>
              <a:t>-1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N</a:t>
            </a:r>
            <a:r>
              <a:rPr lang="cs-CZ" sz="2800">
                <a:solidFill>
                  <a:srgbClr val="FF3300"/>
                </a:solidFill>
                <a:latin typeface="Times New Roman" pitchFamily="18" charset="0"/>
              </a:rPr>
              <a:t>)</a:t>
            </a:r>
            <a:r>
              <a:rPr lang="cs-CZ" sz="2800" i="1">
                <a:latin typeface="Times New Roman" pitchFamily="18" charset="0"/>
              </a:rPr>
              <a:t>VW</a:t>
            </a:r>
            <a:r>
              <a:rPr lang="cs-CZ" sz="2800">
                <a:latin typeface="Times New Roman" pitchFamily="18" charset="0"/>
              </a:rPr>
              <a:t>(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N</a:t>
            </a:r>
            <a:r>
              <a:rPr lang="cs-CZ" sz="2800" baseline="30000">
                <a:latin typeface="Times New Roman" pitchFamily="18" charset="0"/>
              </a:rPr>
              <a:t>-1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baseline="30000">
                <a:latin typeface="Times New Roman" pitchFamily="18" charset="0"/>
              </a:rPr>
              <a:t>-1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N</a:t>
            </a:r>
            <a:r>
              <a:rPr lang="cs-CZ" sz="2800">
                <a:latin typeface="Times New Roman" pitchFamily="18" charset="0"/>
              </a:rPr>
              <a:t>)</a:t>
            </a:r>
            <a:endParaRPr lang="en-US" sz="2800">
              <a:latin typeface="Times New Roman" pitchFamily="18" charset="0"/>
            </a:endParaRPr>
          </a:p>
        </p:txBody>
      </p:sp>
      <p:sp>
        <p:nvSpPr>
          <p:cNvPr id="103429" name="Text Box 5"/>
          <p:cNvSpPr txBox="1">
            <a:spLocks noChangeArrowheads="1"/>
          </p:cNvSpPr>
          <p:nvPr/>
        </p:nvSpPr>
        <p:spPr bwMode="auto">
          <a:xfrm>
            <a:off x="971550" y="3054350"/>
            <a:ext cx="3994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 sz="2800" i="1">
                <a:latin typeface="Times New Roman" pitchFamily="18" charset="0"/>
              </a:rPr>
              <a:t>XY = </a:t>
            </a:r>
            <a:r>
              <a:rPr lang="cs-CZ" sz="2800">
                <a:latin typeface="Times New Roman" pitchFamily="18" charset="0"/>
              </a:rPr>
              <a:t>(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N</a:t>
            </a:r>
            <a:r>
              <a:rPr lang="cs-CZ" sz="2800" baseline="30000">
                <a:latin typeface="Times New Roman" pitchFamily="18" charset="0"/>
              </a:rPr>
              <a:t>-1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N</a:t>
            </a:r>
            <a:r>
              <a:rPr lang="cs-CZ" sz="2800">
                <a:solidFill>
                  <a:srgbClr val="FF3300"/>
                </a:solidFill>
                <a:latin typeface="Times New Roman" pitchFamily="18" charset="0"/>
              </a:rPr>
              <a:t>)</a:t>
            </a:r>
            <a:r>
              <a:rPr lang="cs-CZ" sz="2800" i="1">
                <a:latin typeface="Times New Roman" pitchFamily="18" charset="0"/>
              </a:rPr>
              <a:t>WX</a:t>
            </a:r>
            <a:r>
              <a:rPr lang="cs-CZ" sz="2800">
                <a:latin typeface="Times New Roman" pitchFamily="18" charset="0"/>
              </a:rPr>
              <a:t>(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N</a:t>
            </a:r>
            <a:r>
              <a:rPr lang="cs-CZ" sz="2800" baseline="30000">
                <a:latin typeface="Times New Roman" pitchFamily="18" charset="0"/>
              </a:rPr>
              <a:t>-1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baseline="30000">
                <a:latin typeface="Times New Roman" pitchFamily="18" charset="0"/>
              </a:rPr>
              <a:t>-1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N</a:t>
            </a:r>
            <a:r>
              <a:rPr lang="cs-CZ" sz="2800">
                <a:latin typeface="Times New Roman" pitchFamily="18" charset="0"/>
              </a:rPr>
              <a:t>)</a:t>
            </a:r>
            <a:endParaRPr lang="en-US" sz="2800">
              <a:latin typeface="Times New Roman" pitchFamily="18" charset="0"/>
            </a:endParaRPr>
          </a:p>
        </p:txBody>
      </p:sp>
      <p:sp>
        <p:nvSpPr>
          <p:cNvPr id="103430" name="Text Box 6"/>
          <p:cNvSpPr txBox="1">
            <a:spLocks noChangeArrowheads="1"/>
          </p:cNvSpPr>
          <p:nvPr/>
        </p:nvSpPr>
        <p:spPr bwMode="auto">
          <a:xfrm>
            <a:off x="971550" y="3630613"/>
            <a:ext cx="38766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 sz="2800" i="1">
                <a:latin typeface="Times New Roman" pitchFamily="18" charset="0"/>
              </a:rPr>
              <a:t>YZ = </a:t>
            </a:r>
            <a:r>
              <a:rPr lang="cs-CZ" sz="2800">
                <a:latin typeface="Times New Roman" pitchFamily="18" charset="0"/>
              </a:rPr>
              <a:t>(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N</a:t>
            </a:r>
            <a:r>
              <a:rPr lang="cs-CZ" sz="2800" baseline="30000">
                <a:latin typeface="Times New Roman" pitchFamily="18" charset="0"/>
              </a:rPr>
              <a:t>-1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N</a:t>
            </a:r>
            <a:r>
              <a:rPr lang="cs-CZ" sz="2800">
                <a:solidFill>
                  <a:srgbClr val="FF3300"/>
                </a:solidFill>
                <a:latin typeface="Times New Roman" pitchFamily="18" charset="0"/>
              </a:rPr>
              <a:t>)</a:t>
            </a:r>
            <a:r>
              <a:rPr lang="cs-CZ" sz="2800" i="1">
                <a:latin typeface="Times New Roman" pitchFamily="18" charset="0"/>
              </a:rPr>
              <a:t>XY</a:t>
            </a:r>
            <a:r>
              <a:rPr lang="cs-CZ" sz="2800">
                <a:latin typeface="Times New Roman" pitchFamily="18" charset="0"/>
              </a:rPr>
              <a:t>(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N</a:t>
            </a:r>
            <a:r>
              <a:rPr lang="cs-CZ" sz="2800" baseline="30000">
                <a:latin typeface="Times New Roman" pitchFamily="18" charset="0"/>
              </a:rPr>
              <a:t>-1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baseline="30000">
                <a:latin typeface="Times New Roman" pitchFamily="18" charset="0"/>
              </a:rPr>
              <a:t>-1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N</a:t>
            </a:r>
            <a:r>
              <a:rPr lang="cs-CZ" sz="2800">
                <a:latin typeface="Times New Roman" pitchFamily="18" charset="0"/>
              </a:rPr>
              <a:t>)</a:t>
            </a:r>
            <a:endParaRPr lang="en-US" sz="2800">
              <a:latin typeface="Times New Roman" pitchFamily="18" charset="0"/>
            </a:endParaRPr>
          </a:p>
        </p:txBody>
      </p:sp>
      <p:sp>
        <p:nvSpPr>
          <p:cNvPr id="103431" name="Text Box 7"/>
          <p:cNvSpPr txBox="1">
            <a:spLocks noChangeArrowheads="1"/>
          </p:cNvSpPr>
          <p:nvPr/>
        </p:nvSpPr>
        <p:spPr bwMode="auto">
          <a:xfrm>
            <a:off x="431800" y="4437063"/>
            <a:ext cx="84613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cs-CZ" sz="2400" b="1"/>
              <a:t>Tato soustava měla jediné řešení pro výraz   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N</a:t>
            </a:r>
            <a:r>
              <a:rPr lang="cs-CZ" sz="2800" baseline="30000">
                <a:latin typeface="Times New Roman" pitchFamily="18" charset="0"/>
              </a:rPr>
              <a:t>-1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N </a:t>
            </a:r>
            <a:r>
              <a:rPr lang="cs-CZ" sz="2800" i="1">
                <a:latin typeface="Times New Roman" pitchFamily="18" charset="0"/>
              </a:rPr>
              <a:t> .</a:t>
            </a:r>
            <a:r>
              <a:rPr lang="cs-CZ" sz="2400" b="1"/>
              <a:t> </a:t>
            </a:r>
            <a:endParaRPr lang="en-US" sz="2400" b="1"/>
          </a:p>
        </p:txBody>
      </p:sp>
      <p:sp>
        <p:nvSpPr>
          <p:cNvPr id="103432" name="Text Box 8"/>
          <p:cNvSpPr txBox="1">
            <a:spLocks noChangeArrowheads="1"/>
          </p:cNvSpPr>
          <p:nvPr/>
        </p:nvSpPr>
        <p:spPr bwMode="auto">
          <a:xfrm>
            <a:off x="468313" y="5795963"/>
            <a:ext cx="6888162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 sz="2400" b="1" dirty="0"/>
              <a:t>A známe-li </a:t>
            </a:r>
            <a:r>
              <a:rPr lang="cs-CZ" sz="2400" b="1"/>
              <a:t>permutaci 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N</a:t>
            </a:r>
            <a:r>
              <a:rPr lang="cs-CZ" sz="2800" baseline="30000">
                <a:latin typeface="Times New Roman" pitchFamily="18" charset="0"/>
              </a:rPr>
              <a:t>-1</a:t>
            </a:r>
            <a:r>
              <a:rPr lang="cs-CZ" sz="2800" i="1">
                <a:latin typeface="Times New Roman" pitchFamily="18" charset="0"/>
              </a:rPr>
              <a:t>P</a:t>
            </a:r>
            <a:r>
              <a:rPr lang="cs-CZ" sz="2800" i="1">
                <a:solidFill>
                  <a:srgbClr val="FF3300"/>
                </a:solidFill>
                <a:latin typeface="Times New Roman" pitchFamily="18" charset="0"/>
              </a:rPr>
              <a:t>N</a:t>
            </a:r>
            <a:r>
              <a:rPr lang="cs-CZ" sz="2800">
                <a:latin typeface="Times New Roman" pitchFamily="18" charset="0"/>
              </a:rPr>
              <a:t>,</a:t>
            </a:r>
            <a:r>
              <a:rPr lang="cs-CZ" sz="2400" b="1"/>
              <a:t> </a:t>
            </a:r>
            <a:r>
              <a:rPr lang="cs-CZ" sz="2400" b="1" dirty="0"/>
              <a:t>existuje přesně </a:t>
            </a:r>
          </a:p>
          <a:p>
            <a:r>
              <a:rPr lang="cs-CZ" sz="2400" b="1" dirty="0"/>
              <a:t>26 možností pro propojení v pravém rotoru  </a:t>
            </a:r>
            <a:r>
              <a:rPr lang="cs-CZ" sz="2800" i="1" dirty="0">
                <a:latin typeface="Times New Roman" pitchFamily="18" charset="0"/>
              </a:rPr>
              <a:t>N.</a:t>
            </a:r>
            <a:endParaRPr lang="en-US" dirty="0">
              <a:latin typeface="Courier New" pitchFamily="49" charset="0"/>
            </a:endParaRPr>
          </a:p>
        </p:txBody>
      </p:sp>
      <p:sp>
        <p:nvSpPr>
          <p:cNvPr id="103434" name="Rectangle 10"/>
          <p:cNvSpPr>
            <a:spLocks noChangeArrowheads="1"/>
          </p:cNvSpPr>
          <p:nvPr/>
        </p:nvSpPr>
        <p:spPr bwMode="auto">
          <a:xfrm>
            <a:off x="673100" y="-26988"/>
            <a:ext cx="8229600" cy="8509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cs-CZ" sz="4400">
                <a:solidFill>
                  <a:schemeClr val="tx2"/>
                </a:solidFill>
              </a:rPr>
              <a:t>26 možností pro </a:t>
            </a:r>
            <a:r>
              <a:rPr lang="cs-CZ" sz="4400" i="1">
                <a:solidFill>
                  <a:schemeClr val="tx2"/>
                </a:solidFill>
                <a:latin typeface="Times New Roman" pitchFamily="18" charset="0"/>
              </a:rPr>
              <a:t>N</a:t>
            </a:r>
            <a:endParaRPr lang="cs-CZ" sz="4400">
              <a:solidFill>
                <a:schemeClr val="tx2"/>
              </a:solidFill>
            </a:endParaRPr>
          </a:p>
        </p:txBody>
      </p:sp>
      <p:sp>
        <p:nvSpPr>
          <p:cNvPr id="103436" name="Text Box 12"/>
          <p:cNvSpPr txBox="1">
            <a:spLocks noChangeArrowheads="1"/>
          </p:cNvSpPr>
          <p:nvPr/>
        </p:nvSpPr>
        <p:spPr bwMode="auto">
          <a:xfrm>
            <a:off x="663575" y="836613"/>
            <a:ext cx="53006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/>
              <a:t>Odtud získal několik desítek možností pro</a:t>
            </a:r>
            <a:r>
              <a:rPr lang="cs-CZ" sz="2000" i="1">
                <a:latin typeface="Times New Roman" pitchFamily="18" charset="0"/>
              </a:rPr>
              <a:t> </a:t>
            </a:r>
            <a:r>
              <a:rPr lang="cs-CZ" sz="2000" i="1">
                <a:solidFill>
                  <a:srgbClr val="FF3300"/>
                </a:solidFill>
                <a:latin typeface="Times New Roman" pitchFamily="18" charset="0"/>
              </a:rPr>
              <a:t>N</a:t>
            </a:r>
            <a:r>
              <a:rPr lang="cs-CZ" sz="2000" baseline="30000">
                <a:latin typeface="Times New Roman" pitchFamily="18" charset="0"/>
              </a:rPr>
              <a:t>-1</a:t>
            </a:r>
            <a:r>
              <a:rPr lang="cs-CZ" sz="2000" i="1">
                <a:latin typeface="Times New Roman" pitchFamily="18" charset="0"/>
              </a:rPr>
              <a:t>P </a:t>
            </a:r>
            <a:r>
              <a:rPr lang="cs-CZ" sz="2000" i="1">
                <a:solidFill>
                  <a:srgbClr val="FF3300"/>
                </a:solidFill>
                <a:latin typeface="Times New Roman" pitchFamily="18" charset="0"/>
              </a:rPr>
              <a:t>N</a:t>
            </a:r>
            <a:r>
              <a:rPr lang="cs-CZ"/>
              <a:t> .</a:t>
            </a:r>
          </a:p>
        </p:txBody>
      </p:sp>
      <p:sp>
        <p:nvSpPr>
          <p:cNvPr id="103437" name="Text Box 13"/>
          <p:cNvSpPr txBox="1">
            <a:spLocks noChangeArrowheads="1"/>
          </p:cNvSpPr>
          <p:nvPr/>
        </p:nvSpPr>
        <p:spPr bwMode="auto">
          <a:xfrm>
            <a:off x="684213" y="1333500"/>
            <a:ext cx="3092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/>
              <a:t>Podobně získal další rovnice</a:t>
            </a:r>
          </a:p>
        </p:txBody>
      </p:sp>
      <p:sp>
        <p:nvSpPr>
          <p:cNvPr id="103438" name="Text Box 14"/>
          <p:cNvSpPr txBox="1">
            <a:spLocks noChangeArrowheads="1"/>
          </p:cNvSpPr>
          <p:nvPr/>
        </p:nvSpPr>
        <p:spPr bwMode="auto">
          <a:xfrm>
            <a:off x="900113" y="2046288"/>
            <a:ext cx="40528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 sz="2800" i="1" dirty="0">
                <a:latin typeface="Times New Roman" pitchFamily="18" charset="0"/>
              </a:rPr>
              <a:t>VW = </a:t>
            </a:r>
            <a:r>
              <a:rPr lang="cs-CZ" sz="2800" dirty="0">
                <a:latin typeface="Times New Roman" pitchFamily="18" charset="0"/>
              </a:rPr>
              <a:t>(</a:t>
            </a:r>
            <a:r>
              <a:rPr lang="cs-CZ" sz="2800" i="1" dirty="0">
                <a:solidFill>
                  <a:srgbClr val="FF3300"/>
                </a:solidFill>
                <a:latin typeface="Times New Roman" pitchFamily="18" charset="0"/>
              </a:rPr>
              <a:t>N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i="1" dirty="0">
                <a:solidFill>
                  <a:srgbClr val="FF3300"/>
                </a:solidFill>
                <a:latin typeface="Times New Roman" pitchFamily="18" charset="0"/>
              </a:rPr>
              <a:t>N</a:t>
            </a:r>
            <a:r>
              <a:rPr lang="cs-CZ" sz="2800" dirty="0">
                <a:solidFill>
                  <a:srgbClr val="FF3300"/>
                </a:solidFill>
                <a:latin typeface="Times New Roman" pitchFamily="18" charset="0"/>
              </a:rPr>
              <a:t>)</a:t>
            </a:r>
            <a:r>
              <a:rPr lang="cs-CZ" sz="2800" i="1" dirty="0">
                <a:latin typeface="Times New Roman" pitchFamily="18" charset="0"/>
              </a:rPr>
              <a:t>UV</a:t>
            </a:r>
            <a:r>
              <a:rPr lang="cs-CZ" sz="2800" dirty="0">
                <a:latin typeface="Times New Roman" pitchFamily="18" charset="0"/>
              </a:rPr>
              <a:t>(</a:t>
            </a:r>
            <a:r>
              <a:rPr lang="cs-CZ" sz="2800" i="1" dirty="0">
                <a:solidFill>
                  <a:srgbClr val="FF3300"/>
                </a:solidFill>
                <a:latin typeface="Times New Roman" pitchFamily="18" charset="0"/>
              </a:rPr>
              <a:t>N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latin typeface="Times New Roman" pitchFamily="18" charset="0"/>
              </a:rPr>
              <a:t>P</a:t>
            </a:r>
            <a:r>
              <a:rPr lang="cs-CZ" sz="2800" baseline="30000" dirty="0">
                <a:latin typeface="Times New Roman" pitchFamily="18" charset="0"/>
              </a:rPr>
              <a:t>-1</a:t>
            </a:r>
            <a:r>
              <a:rPr lang="cs-CZ" sz="2800" i="1" dirty="0">
                <a:solidFill>
                  <a:srgbClr val="FF3300"/>
                </a:solidFill>
                <a:latin typeface="Times New Roman" pitchFamily="18" charset="0"/>
              </a:rPr>
              <a:t>N</a:t>
            </a:r>
            <a:r>
              <a:rPr lang="cs-CZ" sz="2800" dirty="0">
                <a:latin typeface="Times New Roman" pitchFamily="18" charset="0"/>
              </a:rPr>
              <a:t>)</a:t>
            </a:r>
            <a:endParaRPr lang="en-US" sz="2800" dirty="0">
              <a:latin typeface="Times New Roman" pitchFamily="18" charset="0"/>
            </a:endParaRPr>
          </a:p>
        </p:txBody>
      </p:sp>
      <p:sp>
        <p:nvSpPr>
          <p:cNvPr id="103439" name="Text Box 15"/>
          <p:cNvSpPr txBox="1">
            <a:spLocks noChangeArrowheads="1"/>
          </p:cNvSpPr>
          <p:nvPr/>
        </p:nvSpPr>
        <p:spPr bwMode="auto">
          <a:xfrm>
            <a:off x="447675" y="5132388"/>
            <a:ext cx="64309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 sz="2400" b="1"/>
              <a:t>Tímto jediným řešením byl cyklus délky 26.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/>
      <p:bldP spid="103429" grpId="0"/>
      <p:bldP spid="103430" grpId="0"/>
      <p:bldP spid="103431" grpId="0"/>
      <p:bldP spid="103432" grpId="0"/>
      <p:bldP spid="103434" grpId="0"/>
      <p:bldP spid="103436" grpId="0"/>
      <p:bldP spid="103437" grpId="0"/>
      <p:bldP spid="10343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Výpočet permutace </a:t>
            </a:r>
            <a:r>
              <a:rPr lang="cs-CZ" i="1" dirty="0"/>
              <a:t>H</a:t>
            </a:r>
            <a:endParaRPr lang="en-US" i="1" dirty="0"/>
          </a:p>
        </p:txBody>
      </p:sp>
      <p:sp>
        <p:nvSpPr>
          <p:cNvPr id="104451" name="Text Box 3"/>
          <p:cNvSpPr txBox="1">
            <a:spLocks noChangeArrowheads="1"/>
          </p:cNvSpPr>
          <p:nvPr/>
        </p:nvSpPr>
        <p:spPr bwMode="auto">
          <a:xfrm>
            <a:off x="250825" y="1556792"/>
            <a:ext cx="842486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cs-CZ" sz="2400" dirty="0"/>
              <a:t>Permutaci </a:t>
            </a:r>
            <a:r>
              <a:rPr lang="cs-CZ" sz="2400" i="1" dirty="0"/>
              <a:t>H </a:t>
            </a:r>
            <a:r>
              <a:rPr lang="cs-CZ" sz="2400" dirty="0"/>
              <a:t>popisující vedení drátů mezi propojovací deskou a vstupním rotorem </a:t>
            </a:r>
            <a:r>
              <a:rPr lang="cs-CZ" sz="2400" dirty="0" err="1"/>
              <a:t>Rejewski</a:t>
            </a:r>
            <a:r>
              <a:rPr lang="cs-CZ" sz="2400" dirty="0"/>
              <a:t> uhádnul (jako identickou permutaci). </a:t>
            </a:r>
            <a:endParaRPr lang="en-US" i="1" dirty="0">
              <a:latin typeface="Courier New" pitchFamily="49" charset="0"/>
            </a:endParaRPr>
          </a:p>
        </p:txBody>
      </p:sp>
      <p:sp>
        <p:nvSpPr>
          <p:cNvPr id="104452" name="Text Box 4"/>
          <p:cNvSpPr txBox="1">
            <a:spLocks noChangeArrowheads="1"/>
          </p:cNvSpPr>
          <p:nvPr/>
        </p:nvSpPr>
        <p:spPr bwMode="auto">
          <a:xfrm>
            <a:off x="250825" y="2780928"/>
            <a:ext cx="835342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cs-CZ" sz="2400" dirty="0"/>
              <a:t>Bylo ji ale možné také vypočítat,  jen by to trvalo o několik měsíců déle. </a:t>
            </a:r>
            <a:endParaRPr lang="en-US" sz="2400" dirty="0"/>
          </a:p>
        </p:txBody>
      </p:sp>
      <p:sp>
        <p:nvSpPr>
          <p:cNvPr id="104453" name="Text Box 5"/>
          <p:cNvSpPr txBox="1">
            <a:spLocks noChangeArrowheads="1"/>
          </p:cNvSpPr>
          <p:nvPr/>
        </p:nvSpPr>
        <p:spPr bwMode="auto">
          <a:xfrm>
            <a:off x="250825" y="4005064"/>
            <a:ext cx="84963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cs-CZ" sz="2400" dirty="0"/>
              <a:t>Stačilo by k tomu najít v jednom z měsíců září/říjen 1932, pro které byly k dispozici denní klíče, dva různé dny, ve kterých byla v základním nastavení stejná poloha pravého rotoru a současně se během šifrování prvních šesti písmen klíče pro danou zprávu nezměnila poloha prostředního rotoru.</a:t>
            </a:r>
            <a:endParaRPr lang="en-US" sz="24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323528" y="6135687"/>
            <a:ext cx="60880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/>
              <a:t>Jak pravděpodobné je takovou dvojici dní najít?</a:t>
            </a:r>
          </a:p>
        </p:txBody>
      </p:sp>
    </p:spTree>
    <p:extLst>
      <p:ext uri="{BB962C8B-B14F-4D97-AF65-F5344CB8AC3E}">
        <p14:creationId xmlns:p14="http://schemas.microsoft.com/office/powerpoint/2010/main" val="3174446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0" grpId="0"/>
      <p:bldP spid="104451" grpId="0"/>
      <p:bldP spid="104452" grpId="0"/>
      <p:bldP spid="104453" grpId="0"/>
      <p:bldP spid="6" grpId="0"/>
    </p:bld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1459</Words>
  <Application>Microsoft Office PowerPoint</Application>
  <PresentationFormat>Předvádění na obrazovce (4:3)</PresentationFormat>
  <Paragraphs>200</Paragraphs>
  <Slides>16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21" baseType="lpstr">
      <vt:lpstr>Arial</vt:lpstr>
      <vt:lpstr>Calibri</vt:lpstr>
      <vt:lpstr>Courier New</vt:lpstr>
      <vt:lpstr>Times New Roman</vt:lpstr>
      <vt:lpstr>Motiv sady Office</vt:lpstr>
      <vt:lpstr>Ukázky aplikací matematiky</vt:lpstr>
      <vt:lpstr>Dynamický model</vt:lpstr>
      <vt:lpstr>Odhad permutace H</vt:lpstr>
      <vt:lpstr>Řešení</vt:lpstr>
      <vt:lpstr>Okamžik pravdy</vt:lpstr>
      <vt:lpstr>Chyba konstruktérů</vt:lpstr>
      <vt:lpstr>Konec výpočtů</vt:lpstr>
      <vt:lpstr>Prezentace aplikace PowerPoint</vt:lpstr>
      <vt:lpstr>Výpočet permutace H</vt:lpstr>
      <vt:lpstr>Narozeninový paradox</vt:lpstr>
      <vt:lpstr>Jak takovou dvojici dní využít?</vt:lpstr>
      <vt:lpstr>Pokračování výpočtu permutace H </vt:lpstr>
      <vt:lpstr>2. pokračování výpočtu permutace H </vt:lpstr>
      <vt:lpstr>3. pokračování výpočtu permutace H </vt:lpstr>
      <vt:lpstr>4. pokračování výpočtu permutace H </vt:lpstr>
      <vt:lpstr>Dokončení výpočtu permutace H 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Ukázky aplikací matematiky</dc:title>
  <dc:creator>MSMT</dc:creator>
  <cp:lastModifiedBy>Jiří Tůma</cp:lastModifiedBy>
  <cp:revision>473</cp:revision>
  <dcterms:created xsi:type="dcterms:W3CDTF">2017-03-02T14:22:02Z</dcterms:created>
  <dcterms:modified xsi:type="dcterms:W3CDTF">2023-03-30T12:22:39Z</dcterms:modified>
</cp:coreProperties>
</file>