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2" r:id="rId2"/>
    <p:sldId id="294" r:id="rId3"/>
    <p:sldId id="295" r:id="rId4"/>
    <p:sldId id="296" r:id="rId5"/>
    <p:sldId id="297" r:id="rId6"/>
    <p:sldId id="298" r:id="rId7"/>
    <p:sldId id="300" r:id="rId8"/>
    <p:sldId id="301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 1" id="{4C8DE31F-AAB4-4961-9AEC-1A5F3FF7E71D}">
          <p14:sldIdLst>
            <p14:sldId id="302"/>
          </p14:sldIdLst>
        </p14:section>
        <p14:section name="CSPs" id="{6A9D2F3C-08AF-4015-91F2-875A3C012EFF}">
          <p14:sldIdLst>
            <p14:sldId id="294"/>
            <p14:sldId id="295"/>
            <p14:sldId id="296"/>
            <p14:sldId id="297"/>
            <p14:sldId id="298"/>
            <p14:sldId id="300"/>
            <p14:sldId id="301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3832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94689" autoAdjust="0"/>
  </p:normalViewPr>
  <p:slideViewPr>
    <p:cSldViewPr snapToGrid="0">
      <p:cViewPr varScale="1">
        <p:scale>
          <a:sx n="61" d="100"/>
          <a:sy n="61" d="100"/>
        </p:scale>
        <p:origin x="670" y="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BA2F-CA88-406C-9083-0A14684DD4F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A74D-157B-43C0-8C93-925191DB0F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268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Mention </a:t>
            </a:r>
            <a:r>
              <a:rPr lang="de-DE" dirty="0" err="1"/>
              <a:t>assuming</a:t>
            </a:r>
            <a:r>
              <a:rPr lang="de-DE" dirty="0"/>
              <a:t> P </a:t>
            </a:r>
            <a:r>
              <a:rPr lang="de-DE" dirty="0" err="1"/>
              <a:t>neq</a:t>
            </a:r>
            <a:r>
              <a:rPr lang="de-DE" dirty="0"/>
              <a:t> NP</a:t>
            </a:r>
          </a:p>
          <a:p>
            <a:r>
              <a:rPr lang="de-DE" dirty="0"/>
              <a:t>Mention outside NP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fbh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7F7B3-C0F4-46D3-A733-6F418CB5753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64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reduct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7F7B3-C0F4-46D3-A733-6F418CB5753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3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Zusammenfassen</a:t>
            </a:r>
          </a:p>
          <a:p>
            <a:endParaRPr lang="de-DE" dirty="0"/>
          </a:p>
          <a:p>
            <a:r>
              <a:rPr lang="de-DE" dirty="0" err="1"/>
              <a:t>Datalog</a:t>
            </a:r>
            <a:r>
              <a:rPr lang="de-DE" dirty="0"/>
              <a:t> Satz</a:t>
            </a:r>
          </a:p>
          <a:p>
            <a:endParaRPr lang="de-DE" dirty="0"/>
          </a:p>
          <a:p>
            <a:r>
              <a:rPr lang="de-DE" dirty="0"/>
              <a:t>CSP </a:t>
            </a:r>
            <a:r>
              <a:rPr lang="de-DE" dirty="0" err="1"/>
              <a:t>inj</a:t>
            </a:r>
            <a:r>
              <a:rPr lang="de-DE" dirty="0"/>
              <a:t> nur sagen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7F7B3-C0F4-46D3-A733-6F418CB5753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63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190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38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760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214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732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828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33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973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675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238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249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E71888-B2B7-489F-964F-EA877B43D2B3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6B919-52C5-4F5E-BEF6-2A9BD9D2EE3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782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8.xml"/><Relationship Id="rId21" Type="http://schemas.openxmlformats.org/officeDocument/2006/relationships/image" Target="../media/image16.png"/><Relationship Id="rId7" Type="http://schemas.openxmlformats.org/officeDocument/2006/relationships/tags" Target="../tags/tag12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7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5" Type="http://schemas.openxmlformats.org/officeDocument/2006/relationships/image" Target="../media/image10.png"/><Relationship Id="rId10" Type="http://schemas.openxmlformats.org/officeDocument/2006/relationships/tags" Target="../tags/tag15.xml"/><Relationship Id="rId19" Type="http://schemas.openxmlformats.org/officeDocument/2006/relationships/image" Target="../media/image14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4.xml"/><Relationship Id="rId7" Type="http://schemas.openxmlformats.org/officeDocument/2006/relationships/image" Target="../media/image1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tags" Target="../tags/tag25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8.xml"/><Relationship Id="rId7" Type="http://schemas.openxmlformats.org/officeDocument/2006/relationships/image" Target="../media/image2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29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tags" Target="../tags/tag32.xml"/><Relationship Id="rId21" Type="http://schemas.openxmlformats.org/officeDocument/2006/relationships/image" Target="../media/image34.png"/><Relationship Id="rId7" Type="http://schemas.openxmlformats.org/officeDocument/2006/relationships/tags" Target="../tags/tag3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tags" Target="../tags/tag3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7.png"/><Relationship Id="rId5" Type="http://schemas.openxmlformats.org/officeDocument/2006/relationships/tags" Target="../tags/tag34.xml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tags" Target="../tags/tag39.xml"/><Relationship Id="rId19" Type="http://schemas.openxmlformats.org/officeDocument/2006/relationships/image" Target="../media/image32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2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9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36.png"/><Relationship Id="rId5" Type="http://schemas.openxmlformats.org/officeDocument/2006/relationships/tags" Target="../tags/tag45.xml"/><Relationship Id="rId15" Type="http://schemas.openxmlformats.org/officeDocument/2006/relationships/image" Target="../media/image44.png"/><Relationship Id="rId10" Type="http://schemas.openxmlformats.org/officeDocument/2006/relationships/image" Target="../media/image27.png"/><Relationship Id="rId4" Type="http://schemas.openxmlformats.org/officeDocument/2006/relationships/tags" Target="../tags/tag44.xml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65C6-2C78-EA3D-667A-47E5A1A01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\usepackage{colonequals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based on joint work with Michael Pinsker, Jakub Rydval \&amp; Christoph Spiess &#10;&#10;\end{document}&#10;" title="IguanaTex Picture Display">
            <a:extLst>
              <a:ext uri="{FF2B5EF4-FFF2-40B4-BE49-F238E27FC236}">
                <a16:creationId xmlns:a16="http://schemas.microsoft.com/office/drawing/2014/main" id="{0C102E65-C021-40C8-A04C-300D4FEB8B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18" y="4107168"/>
            <a:ext cx="9349961" cy="261631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90957E4-A153-4EF0-3D35-56D0E81C2E4B}"/>
              </a:ext>
            </a:extLst>
          </p:cNvPr>
          <p:cNvGrpSpPr/>
          <p:nvPr/>
        </p:nvGrpSpPr>
        <p:grpSpPr>
          <a:xfrm>
            <a:off x="1549770" y="1233170"/>
            <a:ext cx="9092456" cy="1989913"/>
            <a:chOff x="1549770" y="1233170"/>
            <a:chExt cx="9092456" cy="1989913"/>
          </a:xfrm>
        </p:grpSpPr>
        <p:pic>
          <p:nvPicPr>
            <p:cNvPr id="6" name="Grafik 5" descr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Algebraicity is irrelevant &#10;\end{document}&#10;" title="IguanaTex Picture Display">
              <a:extLst>
                <a:ext uri="{FF2B5EF4-FFF2-40B4-BE49-F238E27FC236}">
                  <a16:creationId xmlns:a16="http://schemas.microsoft.com/office/drawing/2014/main" id="{05A5001C-389D-4CCE-84AF-FE366B1B0C0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062" y="1233170"/>
              <a:ext cx="7431872" cy="641329"/>
            </a:xfrm>
            <a:prstGeom prst="rect">
              <a:avLst/>
            </a:prstGeom>
          </p:spPr>
        </p:pic>
        <p:pic>
          <p:nvPicPr>
            <p:cNvPr id="16" name="Grafik 15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\usepackage{colonequals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(in the dichotomy conjecture for infinite-\\domain&#10; constraint satisfaction problems)&#10;&#10;\end{document}&#10;" title="IguanaTex Picture Display">
              <a:extLst>
                <a:ext uri="{FF2B5EF4-FFF2-40B4-BE49-F238E27FC236}">
                  <a16:creationId xmlns:a16="http://schemas.microsoft.com/office/drawing/2014/main" id="{37BB1120-E41C-4726-90B0-0F84C49823F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770" y="2089605"/>
              <a:ext cx="9092456" cy="1133478"/>
            </a:xfrm>
            <a:prstGeom prst="rect">
              <a:avLst/>
            </a:prstGeom>
          </p:spPr>
        </p:pic>
      </p:grpSp>
      <p:pic>
        <p:nvPicPr>
          <p:cNvPr id="19" name="Grafik 18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\usepackage{colonequals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Moritz Schöbi&#10;&#10;\end{document}&#10;" title="IguanaTex Picture Display">
            <a:extLst>
              <a:ext uri="{FF2B5EF4-FFF2-40B4-BE49-F238E27FC236}">
                <a16:creationId xmlns:a16="http://schemas.microsoft.com/office/drawing/2014/main" id="{36A3777D-D7BA-4C20-952A-F933576D99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89" y="3561144"/>
            <a:ext cx="1692219" cy="2079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EDB8515-2F6F-4868-BA98-DB385AA6D4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82" y="5298098"/>
            <a:ext cx="2827632" cy="10712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B1763E-E512-AA40-CFD2-684E5E23A7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59" y="4706860"/>
            <a:ext cx="3596478" cy="2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65C6-2C78-EA3D-667A-47E5A1A01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rafik 66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begin{tikzpicture}[scale=2, every node/.style={circle, draw, fill=white, minimum size=15pt, inner sep=0pt},line width=1pt]&#10;&#10;    % 6-cycle in hexagon shape&#10;    \node (A) at (90:1) {};&#10;    \node (B) at (30:1) {};&#10;    \node (C) at (330:1) {};&#10;    \node (D) at (270:1) {};&#10;    \node (E) at (210:1) {};&#10;    \node (F) at (150:1) {};&#10;&#10;    % Additional vertices inside the hexagon&#10;    \node (G) at (0, 0.4) {};&#10;    \node (H) at (0, -0.4) {};&#10;&#10;    % Hexagon edges (6-cycle)&#10;    \draw (A) -- (B) -- (C) -- (D) -- (E) -- (F) -- (A);&#10;&#10;    % Internal edges from added vertices&#10;    \draw (F) -- (G) -- (C);&#10;    \draw (B) -- (H) -- (E);&#10;&#10;\end{tikzpicture}&#10;\end{document}&#10;" title="IguanaTex Picture Display">
            <a:extLst>
              <a:ext uri="{FF2B5EF4-FFF2-40B4-BE49-F238E27FC236}">
                <a16:creationId xmlns:a16="http://schemas.microsoft.com/office/drawing/2014/main" id="{5053B97E-F7D0-4C46-9E02-5A0502936C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20" y="4444886"/>
            <a:ext cx="1589583" cy="1800579"/>
          </a:xfrm>
          <a:prstGeom prst="rect">
            <a:avLst/>
          </a:prstGeom>
        </p:spPr>
      </p:pic>
      <p:pic>
        <p:nvPicPr>
          <p:cNvPr id="80" name="Grafik 79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begin{tikzpicture}[scale=2, every node/.style={circle, draw, fill=white, minimum size=15pt, inner sep=0pt},line width=1pt]&#10;&#10;    % 6-cycle in hexagon shape&#10;    \node[fill=green!70] (A) at (90:1) {};&#10;    \node[fill=red!70] (B) at (30:1) {};&#10;    \node[fill=blue!70] (C) at (330:1) {};&#10;    \node[fill=green!70] (D) at (270:1) {};&#10;    \node[fill=red!70] (E) at (210:1) {};&#10;    \node[fill=blue!70] (F) at (150:1) {};&#10;&#10;    % Additional vertices inside the hexagon&#10;    \node[fill=green!70] (G) at (0, 0.4) {};&#10;    \node[fill=blue!70] (H) at (0, -0.4) {};&#10;&#10;    % Hexagon edges (6-cycle)&#10;    \draw (A) -- (B) -- (C) -- (D) -- (E) -- (F) -- (A);&#10;&#10;    % Internal edges from added vertices&#10;    \draw (F) -- (G) -- (C);&#10;    \draw (B) -- (H) -- (E);&#10;&#10;\end{tikzpicture}&#10;\end{document}&#10;" title="IguanaTex Picture Display">
            <a:extLst>
              <a:ext uri="{FF2B5EF4-FFF2-40B4-BE49-F238E27FC236}">
                <a16:creationId xmlns:a16="http://schemas.microsoft.com/office/drawing/2014/main" id="{A776A6B6-5A28-4718-B5D9-0416062470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19" y="4444886"/>
            <a:ext cx="1589583" cy="180057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C5CF3B8-2189-1E55-074D-1AC7AB2D702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29" y="3429001"/>
            <a:ext cx="1099337" cy="26142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2A1B192-7C61-493F-F571-1A0EF37B1277}"/>
              </a:ext>
            </a:extLst>
          </p:cNvPr>
          <p:cNvSpPr txBox="1"/>
          <p:nvPr/>
        </p:nvSpPr>
        <p:spPr>
          <a:xfrm>
            <a:off x="5624685" y="3297800"/>
            <a:ext cx="45719" cy="262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4BF6D29-F47E-1D98-EA1E-FD5B82BF903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72" y="3429000"/>
            <a:ext cx="1099337" cy="265897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B7342F62-0E45-A92D-6225-43F3CDF7E0DF}"/>
              </a:ext>
            </a:extLst>
          </p:cNvPr>
          <p:cNvSpPr/>
          <p:nvPr/>
        </p:nvSpPr>
        <p:spPr>
          <a:xfrm>
            <a:off x="3184057" y="3939987"/>
            <a:ext cx="351922" cy="3413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✓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9D9C181-F398-767A-681B-26E4301BD222}"/>
              </a:ext>
            </a:extLst>
          </p:cNvPr>
          <p:cNvSpPr/>
          <p:nvPr/>
        </p:nvSpPr>
        <p:spPr>
          <a:xfrm>
            <a:off x="5341762" y="3939987"/>
            <a:ext cx="351922" cy="34132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8985CBC-6881-16B3-7176-1BDF2EC85B81}"/>
              </a:ext>
            </a:extLst>
          </p:cNvPr>
          <p:cNvSpPr/>
          <p:nvPr/>
        </p:nvSpPr>
        <p:spPr>
          <a:xfrm>
            <a:off x="5273962" y="3836949"/>
            <a:ext cx="484479" cy="3592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DE2F22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x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FCB3CB6-B771-9AAD-A461-95E360406D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589426"/>
            <a:ext cx="6607405" cy="2106705"/>
          </a:xfrm>
          <a:prstGeom prst="rect">
            <a:avLst/>
          </a:prstGeom>
        </p:spPr>
      </p:pic>
      <p:pic>
        <p:nvPicPr>
          <p:cNvPr id="83" name="Grafik 82" descr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pagestyle{empty}&#10;\begin{document}&#10;&#10;\textbf{Ex.:} $3\text{-COLORING}=\CSP(\struct{K}_3)$&#10;&#10;&#10;\end{document}&#10;" title="IguanaTex Picture Display">
            <a:extLst>
              <a:ext uri="{FF2B5EF4-FFF2-40B4-BE49-F238E27FC236}">
                <a16:creationId xmlns:a16="http://schemas.microsoft.com/office/drawing/2014/main" id="{E205D1D2-8F3D-4D20-BA9A-406DAD34B13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4639992"/>
            <a:ext cx="5183860" cy="3731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346CF8-2A68-7E0B-DEE6-DCF715BD8EA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29" y="575772"/>
            <a:ext cx="9100951" cy="460952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46F5878-91E9-55C8-68F4-2138F32E437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973390" y="3574798"/>
            <a:ext cx="45719" cy="45719"/>
          </a:xfrm>
          <a:prstGeom prst="rect">
            <a:avLst/>
          </a:prstGeom>
        </p:spPr>
      </p:pic>
      <p:pic>
        <p:nvPicPr>
          <p:cNvPr id="69" name="Grafik 68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begin{tikzpicture}[line width=1pt]&#10;    % Define the vertices&#10;    \node[draw, circle, fill=red!70, minimum size=1cm] (A) at (0,0) {};&#10;    \node[draw, circle, fill=blue!70, minimum size=1cm] (B) at (3,0) {};&#10;    \node[draw, circle, fill=green!70, minimum size=1cm] (C) at (1.5,2.6) {};&#10;&#10;    % Draw the edges&#10;    \draw (A) -- (B);&#10;    \draw (B) -- (C);&#10;    \draw (C) -- (A);&#10;\end{tikzpicture}&#10;&#10;\end{document}&#10;" title="IguanaTex Picture Display">
            <a:extLst>
              <a:ext uri="{FF2B5EF4-FFF2-40B4-BE49-F238E27FC236}">
                <a16:creationId xmlns:a16="http://schemas.microsoft.com/office/drawing/2014/main" id="{E27A7B37-3FE2-4153-A05A-C9EA0E0709F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60" y="4930056"/>
            <a:ext cx="1121439" cy="1010470"/>
          </a:xfrm>
          <a:prstGeom prst="rect">
            <a:avLst/>
          </a:prstGeom>
        </p:spPr>
      </p:pic>
      <p:pic>
        <p:nvPicPr>
          <p:cNvPr id="61" name="Grafik 60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xrightarrow{?}$&#10;&#10;&#10;\end{document}&#10;" title="IguanaTex Picture Display">
            <a:extLst>
              <a:ext uri="{FF2B5EF4-FFF2-40B4-BE49-F238E27FC236}">
                <a16:creationId xmlns:a16="http://schemas.microsoft.com/office/drawing/2014/main" id="{461B4594-323A-402D-B82B-396C2A2A0EE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873" y="4826565"/>
            <a:ext cx="654249" cy="784232"/>
          </a:xfrm>
          <a:prstGeom prst="rect">
            <a:avLst/>
          </a:prstGeom>
        </p:spPr>
      </p:pic>
      <p:sp>
        <p:nvSpPr>
          <p:cNvPr id="81" name="Rechteck 80">
            <a:extLst>
              <a:ext uri="{FF2B5EF4-FFF2-40B4-BE49-F238E27FC236}">
                <a16:creationId xmlns:a16="http://schemas.microsoft.com/office/drawing/2014/main" id="{AC7ACB61-893D-4D48-B721-3A618A82A9EB}"/>
              </a:ext>
            </a:extLst>
          </p:cNvPr>
          <p:cNvSpPr/>
          <p:nvPr/>
        </p:nvSpPr>
        <p:spPr>
          <a:xfrm>
            <a:off x="4453467" y="4444886"/>
            <a:ext cx="2061633" cy="76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B8A9C3E-5013-4372-B7E1-E85AE8390A8F}"/>
              </a:ext>
            </a:extLst>
          </p:cNvPr>
          <p:cNvSpPr/>
          <p:nvPr/>
        </p:nvSpPr>
        <p:spPr>
          <a:xfrm>
            <a:off x="8769131" y="4444886"/>
            <a:ext cx="338799" cy="76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E09B9-C51F-E9E4-08D9-5EE30F83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CB4719-D475-70F2-9109-AB2050C83A15}"/>
              </a:ext>
            </a:extLst>
          </p:cNvPr>
          <p:cNvSpPr txBox="1"/>
          <p:nvPr/>
        </p:nvSpPr>
        <p:spPr>
          <a:xfrm>
            <a:off x="5624685" y="3297800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80FCC0-44CE-89A1-0576-370F3D9310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589426"/>
            <a:ext cx="9748585" cy="35679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75FD4A3-91B2-18BD-6310-09C9E05DCA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29" y="575772"/>
            <a:ext cx="9100951" cy="460952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146D514A-B818-0B36-44A0-57B14F1C85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73391" y="3574799"/>
            <a:ext cx="1524" cy="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4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E09B9-C51F-E9E4-08D9-5EE30F83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CB4719-D475-70F2-9109-AB2050C83A15}"/>
              </a:ext>
            </a:extLst>
          </p:cNvPr>
          <p:cNvSpPr txBox="1"/>
          <p:nvPr/>
        </p:nvSpPr>
        <p:spPr>
          <a:xfrm>
            <a:off x="5624685" y="3297800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E72C2F-3C96-8530-BF98-427A75569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589429"/>
            <a:ext cx="10404586" cy="31131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75FD4A3-91B2-18BD-6310-09C9E05DCA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29" y="575772"/>
            <a:ext cx="9100951" cy="460952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146D514A-B818-0B36-44A0-57B14F1C85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73391" y="3574799"/>
            <a:ext cx="1524" cy="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6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Finite Dichotomy Theorem&#10;\end{document}&#10;" title="IguanaTex Picture Display">
            <a:extLst>
              <a:ext uri="{FF2B5EF4-FFF2-40B4-BE49-F238E27FC236}">
                <a16:creationId xmlns:a16="http://schemas.microsoft.com/office/drawing/2014/main" id="{9E79DA39-8F6D-4B5F-BA55-CE6B2C40B9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29" y="576001"/>
            <a:ext cx="7489524" cy="567619"/>
          </a:xfrm>
          <a:prstGeom prst="rect">
            <a:avLst/>
          </a:prstGeom>
        </p:spPr>
      </p:pic>
      <p:pic>
        <p:nvPicPr>
          <p:cNvPr id="5" name="Grafik 4" descr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definecolor{amber}{rgb}{1.0, 0.49, 0.0}&#10;&#10;&#10;&#10;\pagestyle{empty}&#10;\begin{document}&#10;&#10;\begin{theorem}[Bulatov '17 and Zhuk '17]&#10;&#10;$\struct{A}$ finite relational structure. Then&#10;&#10;\begin{itemize}&#10; \item $\struct{A}$ pp-constructs $\struct{K}_3$ and $\CSP(\struct{A})$ is NP-complete, or&#10; \item $\Pol(\struct{A})\models s(x,y,z,x,y,z) \approx s(y,z,x,z,x,y)$ and $\CSP(\struct{A})$ is tractable.  &#10;\end{itemize}&#10;&#10;\end{theorem} &#10; &#10;\end{document}&#10;" title="IguanaTex Picture Display">
            <a:extLst>
              <a:ext uri="{FF2B5EF4-FFF2-40B4-BE49-F238E27FC236}">
                <a16:creationId xmlns:a16="http://schemas.microsoft.com/office/drawing/2014/main" id="{E756119A-FB85-4251-9A0B-9BAE16270D0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369505"/>
            <a:ext cx="8977763" cy="13728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769B85-A85A-905B-2401-2F70316730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3824497"/>
            <a:ext cx="9229716" cy="2759620"/>
          </a:xfrm>
          <a:prstGeom prst="rect">
            <a:avLst/>
          </a:prstGeom>
        </p:spPr>
      </p:pic>
      <p:pic>
        <p:nvPicPr>
          <p:cNvPr id="8" name="Grafik 7" descr="\documentclass{article}&#10;\setlength\parindent{0pt}&#10;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%%% for width&#10;\usepackage[left=0cm,right=7.4cm]{geometry}&#10;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Extend result to countable structures?&#10;&#10; &#10;\end{document}&#10;" title="IguanaTex Picture Display">
            <a:extLst>
              <a:ext uri="{FF2B5EF4-FFF2-40B4-BE49-F238E27FC236}">
                <a16:creationId xmlns:a16="http://schemas.microsoft.com/office/drawing/2014/main" id="{18108B97-7D1E-4894-B864-F9D2AC8E5F3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3235726"/>
            <a:ext cx="4239243" cy="1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Impose additional meaningful structural and algebraic assumptions on $\struct A$ and $\Pol(\struct A)$ w.l.o.g.?&#10;&#10;\;&#10;&#10;$\struct A$ has \emph{no algebraicity} if for all $n$, $\overline{a}\in A^n$, $\Aut(\struct A/\overline{a})$ does not stabilize any $a'\notin\overline{a}$.&#10;&#10;\;&#10;&#10;\textbf{Ex.:} $(\struct Q;&lt;)$ has no algebraicity.&#10;&#10;&#10;&#10;\end{document}&#10;" title="IguanaTex Picture Display">
            <a:extLst>
              <a:ext uri="{FF2B5EF4-FFF2-40B4-BE49-F238E27FC236}">
                <a16:creationId xmlns:a16="http://schemas.microsoft.com/office/drawing/2014/main" id="{8F18F282-6277-4A75-9FB5-DB99FA3182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5" y="3790173"/>
            <a:ext cx="10228988" cy="1472388"/>
          </a:xfrm>
          <a:prstGeom prst="rect">
            <a:avLst/>
          </a:prstGeom>
        </p:spPr>
      </p:pic>
      <p:pic>
        <p:nvPicPr>
          <p:cNvPr id="11" name="Grafik 10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textbf{Note:} $s(x,y,z,x,y,z) \approx s(y,z,x,z,x,y)$ changed to $\alpha \circ s(x,y,z,x,y,z) \approx \beta \circ s(y,z,x,z,x,y)$.&#10;&#10;\end{document}&#10;" title="IguanaTex Picture Display">
            <a:extLst>
              <a:ext uri="{FF2B5EF4-FFF2-40B4-BE49-F238E27FC236}">
                <a16:creationId xmlns:a16="http://schemas.microsoft.com/office/drawing/2014/main" id="{15D17258-E1BC-4DDD-9879-5E09BCCED3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5" y="3781258"/>
            <a:ext cx="10244226" cy="257592"/>
          </a:xfrm>
          <a:prstGeom prst="rect">
            <a:avLst/>
          </a:prstGeom>
        </p:spPr>
      </p:pic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9D3D7BF5-C6E5-422B-989A-8AE4DE2709B4}"/>
              </a:ext>
            </a:extLst>
          </p:cNvPr>
          <p:cNvCxnSpPr/>
          <p:nvPr/>
        </p:nvCxnSpPr>
        <p:spPr>
          <a:xfrm>
            <a:off x="4791714" y="5937241"/>
            <a:ext cx="65602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Grafik 11" descr="IguanaTex Picture Display&#10;&#10;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An infinite analogon?&#10;&#10;\end{document}&#10;">
            <a:extLst>
              <a:ext uri="{FF2B5EF4-FFF2-40B4-BE49-F238E27FC236}">
                <a16:creationId xmlns:a16="http://schemas.microsoft.com/office/drawing/2014/main" id="{59D4EE4A-0553-492A-BAD8-8344836E7D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47" y="575773"/>
            <a:ext cx="5881905" cy="58285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EB53D79-AC4F-4904-BF1F-479337BB87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8" y="1484856"/>
            <a:ext cx="10346349" cy="1979091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3E8B5914-3160-4162-99D8-3E6F58BB73B6}"/>
              </a:ext>
            </a:extLst>
          </p:cNvPr>
          <p:cNvSpPr/>
          <p:nvPr/>
        </p:nvSpPr>
        <p:spPr>
          <a:xfrm>
            <a:off x="5613591" y="5875800"/>
            <a:ext cx="117231" cy="1125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5F0DE00-798B-4F85-A653-3335CA72F594}"/>
              </a:ext>
            </a:extLst>
          </p:cNvPr>
          <p:cNvSpPr/>
          <p:nvPr/>
        </p:nvSpPr>
        <p:spPr>
          <a:xfrm>
            <a:off x="10536022" y="5884657"/>
            <a:ext cx="117231" cy="1125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9A65B23-8DFF-4E8D-BDA2-6E59B0B17917}"/>
              </a:ext>
            </a:extLst>
          </p:cNvPr>
          <p:cNvSpPr/>
          <p:nvPr/>
        </p:nvSpPr>
        <p:spPr>
          <a:xfrm>
            <a:off x="7203194" y="5880971"/>
            <a:ext cx="117231" cy="1125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ECDE153-BCBD-4899-8EC0-B354E710BC06}"/>
              </a:ext>
            </a:extLst>
          </p:cNvPr>
          <p:cNvSpPr/>
          <p:nvPr/>
        </p:nvSpPr>
        <p:spPr>
          <a:xfrm>
            <a:off x="6213135" y="5874457"/>
            <a:ext cx="117231" cy="1125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7238A91-6C44-4ABF-A39F-EDA013CCB623}"/>
              </a:ext>
            </a:extLst>
          </p:cNvPr>
          <p:cNvSpPr/>
          <p:nvPr/>
        </p:nvSpPr>
        <p:spPr>
          <a:xfrm>
            <a:off x="9153503" y="5880971"/>
            <a:ext cx="117231" cy="1125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CA247A1-3F4D-47B6-AE6C-250E2E557CE9}"/>
              </a:ext>
            </a:extLst>
          </p:cNvPr>
          <p:cNvSpPr/>
          <p:nvPr/>
        </p:nvSpPr>
        <p:spPr>
          <a:xfrm>
            <a:off x="7537038" y="5870069"/>
            <a:ext cx="117231" cy="1125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390FD6F-CB1C-40F0-BCBC-E2FF9A99C630}"/>
              </a:ext>
            </a:extLst>
          </p:cNvPr>
          <p:cNvSpPr/>
          <p:nvPr/>
        </p:nvSpPr>
        <p:spPr>
          <a:xfrm>
            <a:off x="8644070" y="5870069"/>
            <a:ext cx="117231" cy="1125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3" name="Verbinder: gekrümmt 42">
            <a:extLst>
              <a:ext uri="{FF2B5EF4-FFF2-40B4-BE49-F238E27FC236}">
                <a16:creationId xmlns:a16="http://schemas.microsoft.com/office/drawing/2014/main" id="{585FE382-A6B7-4B33-ADB9-178EBF50D68B}"/>
              </a:ext>
            </a:extLst>
          </p:cNvPr>
          <p:cNvCxnSpPr>
            <a:cxnSpLocks/>
            <a:stCxn id="35" idx="0"/>
            <a:endCxn id="36" idx="1"/>
          </p:cNvCxnSpPr>
          <p:nvPr/>
        </p:nvCxnSpPr>
        <p:spPr>
          <a:xfrm rot="16200000" flipH="1">
            <a:off x="8120205" y="5345517"/>
            <a:ext cx="16481" cy="1065584"/>
          </a:xfrm>
          <a:prstGeom prst="curvedConnector3">
            <a:avLst>
              <a:gd name="adj1" fmla="val -1045622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07397705-5B1F-4497-B88D-0A1754E2D05F}"/>
              </a:ext>
            </a:extLst>
          </p:cNvPr>
          <p:cNvSpPr/>
          <p:nvPr/>
        </p:nvSpPr>
        <p:spPr>
          <a:xfrm>
            <a:off x="993438" y="4328355"/>
            <a:ext cx="9059594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0695D06-82AF-4599-90C8-D9E4375B7CBD}"/>
              </a:ext>
            </a:extLst>
          </p:cNvPr>
          <p:cNvSpPr/>
          <p:nvPr/>
        </p:nvSpPr>
        <p:spPr>
          <a:xfrm>
            <a:off x="1032695" y="4879716"/>
            <a:ext cx="9059594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5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5587C72-3956-42DD-ACD4-35454BB933D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8706" r="7700" b="7517"/>
          <a:stretch/>
        </p:blipFill>
        <p:spPr>
          <a:xfrm>
            <a:off x="8193075" y="2432235"/>
            <a:ext cx="3598444" cy="263320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C0D86F-DEEE-46C5-A4BC-75AF4E38AB2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7" t="23425" r="25383" b="45278"/>
          <a:stretch/>
        </p:blipFill>
        <p:spPr>
          <a:xfrm>
            <a:off x="140589" y="3443469"/>
            <a:ext cx="4490115" cy="188102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485E224-F328-4684-B2AC-0CE23B236B3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17639" r="21173" b="14525"/>
          <a:stretch/>
        </p:blipFill>
        <p:spPr>
          <a:xfrm>
            <a:off x="5883380" y="4080664"/>
            <a:ext cx="3505364" cy="255773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232F3F5-143B-BF37-C6FB-3F2BE74F95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1219">
            <a:off x="5241609" y="4488958"/>
            <a:ext cx="526532" cy="3095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32B8C5-EF8B-458A-BDF8-29732BF3FE8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5416">
            <a:off x="8297464" y="4309549"/>
            <a:ext cx="526532" cy="3095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B710573-285D-DA76-7682-8428BF0B6D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1" y="1556052"/>
            <a:ext cx="4704001" cy="1468952"/>
          </a:xfrm>
          <a:prstGeom prst="rect">
            <a:avLst/>
          </a:prstGeom>
        </p:spPr>
      </p:pic>
      <p:pic>
        <p:nvPicPr>
          <p:cNvPr id="27" name="Grafik 26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textbf{+}$&#10;&#10;\end{document}&#10;" title="IguanaTex Picture Display">
            <a:extLst>
              <a:ext uri="{FF2B5EF4-FFF2-40B4-BE49-F238E27FC236}">
                <a16:creationId xmlns:a16="http://schemas.microsoft.com/office/drawing/2014/main" id="{A36D65BA-E96F-4D66-B8FD-04452A8EF6E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06" y="4378710"/>
            <a:ext cx="228598" cy="22685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55E285B-FB47-452F-834A-ACBB3005AAE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9" t="34139" r="45710" b="56442"/>
          <a:stretch/>
        </p:blipFill>
        <p:spPr>
          <a:xfrm>
            <a:off x="4387387" y="4323031"/>
            <a:ext cx="287838" cy="355124"/>
          </a:xfrm>
          <a:prstGeom prst="rect">
            <a:avLst/>
          </a:prstGeom>
        </p:spPr>
      </p:pic>
      <p:pic>
        <p:nvPicPr>
          <p:cNvPr id="43" name="Grafik 42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 B$&#10;&#10;\end{document}&#10;" title="IguanaTex Picture Display">
            <a:extLst>
              <a:ext uri="{FF2B5EF4-FFF2-40B4-BE49-F238E27FC236}">
                <a16:creationId xmlns:a16="http://schemas.microsoft.com/office/drawing/2014/main" id="{B7DBD877-548A-4940-84BA-F7262C96C0C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3" y="3352016"/>
            <a:ext cx="163091" cy="178333"/>
          </a:xfrm>
          <a:prstGeom prst="rect">
            <a:avLst/>
          </a:prstGeom>
        </p:spPr>
      </p:pic>
      <p:pic>
        <p:nvPicPr>
          <p:cNvPr id="35" name="Grafik 34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(\struct Q;&lt;)$&#10;&#10;\end{document}&#10;" title="IguanaTex Picture Display">
            <a:extLst>
              <a:ext uri="{FF2B5EF4-FFF2-40B4-BE49-F238E27FC236}">
                <a16:creationId xmlns:a16="http://schemas.microsoft.com/office/drawing/2014/main" id="{1F9D8280-F3E6-4939-82F9-40717F2ADF5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37" y="3444892"/>
            <a:ext cx="661508" cy="257593"/>
          </a:xfrm>
          <a:prstGeom prst="rect">
            <a:avLst/>
          </a:prstGeom>
        </p:spPr>
      </p:pic>
      <p:pic>
        <p:nvPicPr>
          <p:cNvPr id="38" name="Grafik 37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Tilde{\struct B}$&#10;&#10;\end{document}&#10;" title="IguanaTex Picture Display">
            <a:extLst>
              <a:ext uri="{FF2B5EF4-FFF2-40B4-BE49-F238E27FC236}">
                <a16:creationId xmlns:a16="http://schemas.microsoft.com/office/drawing/2014/main" id="{7AFA858E-D65F-4D08-9571-37892CEE3E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54" y="3825372"/>
            <a:ext cx="163091" cy="239302"/>
          </a:xfrm>
          <a:prstGeom prst="rect">
            <a:avLst/>
          </a:prstGeom>
        </p:spPr>
      </p:pic>
      <p:pic>
        <p:nvPicPr>
          <p:cNvPr id="41" name="Grafik 40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 A^*$&#10;&#10;\end{document}&#10;" title="IguanaTex Picture Display">
            <a:extLst>
              <a:ext uri="{FF2B5EF4-FFF2-40B4-BE49-F238E27FC236}">
                <a16:creationId xmlns:a16="http://schemas.microsoft.com/office/drawing/2014/main" id="{7AFC72A7-DDC1-43DD-9C4C-4DE42050EC2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33" y="2726266"/>
            <a:ext cx="271310" cy="182906"/>
          </a:xfrm>
          <a:prstGeom prst="rect">
            <a:avLst/>
          </a:prstGeom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49811713-1719-448A-90CF-B03E5057D8B2}"/>
              </a:ext>
            </a:extLst>
          </p:cNvPr>
          <p:cNvSpPr/>
          <p:nvPr/>
        </p:nvSpPr>
        <p:spPr>
          <a:xfrm rot="19617201">
            <a:off x="770181" y="3896457"/>
            <a:ext cx="351680" cy="6004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1F4F0948-8650-4B83-B8DE-AD95A0011C00}"/>
              </a:ext>
            </a:extLst>
          </p:cNvPr>
          <p:cNvSpPr/>
          <p:nvPr/>
        </p:nvSpPr>
        <p:spPr>
          <a:xfrm rot="4338048">
            <a:off x="1682129" y="4705574"/>
            <a:ext cx="351680" cy="4653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5" name="Grafik 54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 A$&#10;&#10;\end{document}&#10;" title="IguanaTex Picture Display">
            <a:extLst>
              <a:ext uri="{FF2B5EF4-FFF2-40B4-BE49-F238E27FC236}">
                <a16:creationId xmlns:a16="http://schemas.microsoft.com/office/drawing/2014/main" id="{04A5AE90-61A4-4C73-8E3A-745028C9232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3" y="3349729"/>
            <a:ext cx="179857" cy="182906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284DD4C1-689B-44FA-B0BC-A789491F6EC0}"/>
              </a:ext>
            </a:extLst>
          </p:cNvPr>
          <p:cNvCxnSpPr>
            <a:cxnSpLocks/>
          </p:cNvCxnSpPr>
          <p:nvPr/>
        </p:nvCxnSpPr>
        <p:spPr>
          <a:xfrm flipH="1">
            <a:off x="1569036" y="4196667"/>
            <a:ext cx="1800135" cy="182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83BBCEBE-DC8A-436B-A099-123979FBE9FA}"/>
              </a:ext>
            </a:extLst>
          </p:cNvPr>
          <p:cNvCxnSpPr>
            <a:cxnSpLocks/>
          </p:cNvCxnSpPr>
          <p:nvPr/>
        </p:nvCxnSpPr>
        <p:spPr>
          <a:xfrm flipH="1">
            <a:off x="2075897" y="4361680"/>
            <a:ext cx="1212841" cy="338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68A6A810-0EA5-458F-BD61-85BC2133FC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 flipV="1">
            <a:off x="782310" y="3945023"/>
            <a:ext cx="2565030" cy="173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4" name="Grafik 73" descr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Removing algebraicity&#10;&#10;\end{document}&#10;" title="IguanaTex Picture Display">
            <a:extLst>
              <a:ext uri="{FF2B5EF4-FFF2-40B4-BE49-F238E27FC236}">
                <a16:creationId xmlns:a16="http://schemas.microsoft.com/office/drawing/2014/main" id="{8BFA22ED-9EC5-4537-A066-9A7930222E0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38" y="576685"/>
            <a:ext cx="6129524" cy="567619"/>
          </a:xfrm>
          <a:prstGeom prst="rect">
            <a:avLst/>
          </a:prstGeom>
        </p:spPr>
      </p:pic>
      <p:pic>
        <p:nvPicPr>
          <p:cNvPr id="80" name="Grafik 79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textbf{+}$&#10;&#10;\end{document}&#10;" title="IguanaTex Picture Display">
            <a:extLst>
              <a:ext uri="{FF2B5EF4-FFF2-40B4-BE49-F238E27FC236}">
                <a16:creationId xmlns:a16="http://schemas.microsoft.com/office/drawing/2014/main" id="{A5089A61-C951-4666-9FB6-F78CADDD197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84" y="4378710"/>
            <a:ext cx="228598" cy="226852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F90ECACF-5516-42B9-87EA-86358393EDC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44" y="4337110"/>
            <a:ext cx="390451" cy="390451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66ECEB89-0CAE-4281-B737-B6C64789E4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44" y="5518471"/>
            <a:ext cx="390451" cy="390451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63665B80-B29B-430D-8C25-F8506E11CDA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44" y="3945023"/>
            <a:ext cx="390451" cy="390451"/>
          </a:xfrm>
          <a:prstGeom prst="rect">
            <a:avLst/>
          </a:prstGeom>
        </p:spPr>
      </p:pic>
      <p:sp>
        <p:nvSpPr>
          <p:cNvPr id="67" name="Rechteck 66">
            <a:extLst>
              <a:ext uri="{FF2B5EF4-FFF2-40B4-BE49-F238E27FC236}">
                <a16:creationId xmlns:a16="http://schemas.microsoft.com/office/drawing/2014/main" id="{1B067C98-E9AE-4FDE-A692-239CCE168DC7}"/>
              </a:ext>
            </a:extLst>
          </p:cNvPr>
          <p:cNvSpPr/>
          <p:nvPr/>
        </p:nvSpPr>
        <p:spPr>
          <a:xfrm>
            <a:off x="2509803" y="3349729"/>
            <a:ext cx="2756392" cy="197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C216A2D-E1AC-4506-8CB7-1F337D918B4D}"/>
              </a:ext>
            </a:extLst>
          </p:cNvPr>
          <p:cNvSpPr/>
          <p:nvPr/>
        </p:nvSpPr>
        <p:spPr>
          <a:xfrm>
            <a:off x="924072" y="2075215"/>
            <a:ext cx="3969710" cy="4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FB2FB8E-411C-4F2F-9B3E-06373DAEEDA7}"/>
              </a:ext>
            </a:extLst>
          </p:cNvPr>
          <p:cNvSpPr/>
          <p:nvPr/>
        </p:nvSpPr>
        <p:spPr>
          <a:xfrm>
            <a:off x="869310" y="2632355"/>
            <a:ext cx="3507545" cy="45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7" grpId="0" animBg="1"/>
      <p:bldP spid="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Voil\`a&#10;&#10;\end{document}&#10;" title="IguanaTex Picture Display">
            <a:extLst>
              <a:ext uri="{FF2B5EF4-FFF2-40B4-BE49-F238E27FC236}">
                <a16:creationId xmlns:a16="http://schemas.microsoft.com/office/drawing/2014/main" id="{66958151-204F-4630-8354-66E31CDF45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62" y="575774"/>
            <a:ext cx="1390477" cy="457143"/>
          </a:xfrm>
          <a:prstGeom prst="rect">
            <a:avLst/>
          </a:prstGeom>
        </p:spPr>
      </p:pic>
      <p:pic>
        <p:nvPicPr>
          <p:cNvPr id="6" name="Grafik 5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Rightarrow$ every identity characterizing tractability must be essentially injective!&#10;&#10;\;&#10;&#10;&#10;&#10;\end{document}&#10;" title="IguanaTex Picture Display">
            <a:extLst>
              <a:ext uri="{FF2B5EF4-FFF2-40B4-BE49-F238E27FC236}">
                <a16:creationId xmlns:a16="http://schemas.microsoft.com/office/drawing/2014/main" id="{8FD4EAAD-80F5-4CF8-8023-1C1E2B20C0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5369856"/>
            <a:ext cx="8032601" cy="2377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D9780B5-1480-437A-92E8-2C53BA2F52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8706" r="7700" b="7517"/>
          <a:stretch/>
        </p:blipFill>
        <p:spPr>
          <a:xfrm>
            <a:off x="8193075" y="2432235"/>
            <a:ext cx="3598444" cy="2633205"/>
          </a:xfrm>
          <a:prstGeom prst="rect">
            <a:avLst/>
          </a:prstGeom>
        </p:spPr>
      </p:pic>
      <p:pic>
        <p:nvPicPr>
          <p:cNvPr id="11" name="Grafik 10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 A^*$&#10;&#10;\end{document}&#10;" title="IguanaTex Picture Display">
            <a:extLst>
              <a:ext uri="{FF2B5EF4-FFF2-40B4-BE49-F238E27FC236}">
                <a16:creationId xmlns:a16="http://schemas.microsoft.com/office/drawing/2014/main" id="{420B24CE-1FB7-4B62-8598-E804750211D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33" y="2726266"/>
            <a:ext cx="271310" cy="1829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4BF0E2E-4F45-4230-AE91-D93FB62F7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44" y="3945023"/>
            <a:ext cx="390451" cy="390451"/>
          </a:xfrm>
          <a:prstGeom prst="rect">
            <a:avLst/>
          </a:prstGeom>
        </p:spPr>
      </p:pic>
      <p:pic>
        <p:nvPicPr>
          <p:cNvPr id="37" name="Grafik 36" descr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begin{theorem}&#10;&#10;$\struct{A}$ %non-contractible&#10;reduct of fbh $\struct B$. &#10;There is $\struct A^*$, % non-contractible&#10;reduct of fbh $\Tilde{\struct B}$ such that:&#10;\begin{itemize}&#10; \item $\struct A^*$ and $\Tilde{\struct B}$ have no algebraicity.&#10; \item $\Pol(\struct A^*)$ is essentially injective.&#10; \item $\CSP(\struct A^*)$ and $\CSP(\struct A)$ are Datalog-interreducible.&#10; \item $\struct A^*$ pp-constructs $\struct K_3$ iff $\struct A$ does. &#10; \item $\Tilde{\struct B}$ is Ramsey iff $\struct B$ is.&#10; \item $\struct A^*$ is a model-complete core iff $\struct A$ is.&#10; &#10;\end{itemize}&#10; &#10;\end{theorem}&#10;&#10;\end{document}&#10;" title="IguanaTex Picture Display">
            <a:extLst>
              <a:ext uri="{FF2B5EF4-FFF2-40B4-BE49-F238E27FC236}">
                <a16:creationId xmlns:a16="http://schemas.microsoft.com/office/drawing/2014/main" id="{5C68667C-BA5D-49CE-8D39-B7A5CD8854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488144"/>
            <a:ext cx="7625149" cy="3321899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1608E8A-1A7C-483C-8AA2-6D0C4F23869B}"/>
              </a:ext>
            </a:extLst>
          </p:cNvPr>
          <p:cNvGrpSpPr/>
          <p:nvPr/>
        </p:nvGrpSpPr>
        <p:grpSpPr>
          <a:xfrm>
            <a:off x="5921487" y="5966105"/>
            <a:ext cx="4487282" cy="612123"/>
            <a:chOff x="5921487" y="5966105"/>
            <a:chExt cx="4487282" cy="612123"/>
          </a:xfrm>
        </p:grpSpPr>
        <p:pic>
          <p:nvPicPr>
            <p:cNvPr id="28" name="Grafik 27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alpha \circ s(x,y,z,x,y,z) \approx \beta \circ s(y,z,x,z,x,y)$&#10;&#10;\end{document}&#10;" title="IguanaTex Picture Display">
              <a:extLst>
                <a:ext uri="{FF2B5EF4-FFF2-40B4-BE49-F238E27FC236}">
                  <a16:creationId xmlns:a16="http://schemas.microsoft.com/office/drawing/2014/main" id="{9C4A12B5-36A3-4B0A-9F9D-67CC1147286E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487" y="5966105"/>
              <a:ext cx="4487282" cy="257592"/>
            </a:xfrm>
            <a:prstGeom prst="rect">
              <a:avLst/>
            </a:prstGeom>
          </p:spPr>
        </p:pic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86136C17-058B-4AF4-8285-E51827815E72}"/>
                </a:ext>
              </a:extLst>
            </p:cNvPr>
            <p:cNvSpPr/>
            <p:nvPr/>
          </p:nvSpPr>
          <p:spPr>
            <a:xfrm>
              <a:off x="7989167" y="6236904"/>
              <a:ext cx="351922" cy="34132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EA72E"/>
                  </a:solidFill>
                  <a:effectLst/>
                  <a:uLnTx/>
                  <a:uFillTx/>
                  <a:latin typeface="Berlin Sans FB" panose="020E0602020502020306" pitchFamily="34" charset="0"/>
                  <a:ea typeface="+mn-ea"/>
                  <a:cs typeface="+mn-cs"/>
                </a:rPr>
                <a:t>✓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8559BA0-0432-47C6-B568-ACA1BA974928}"/>
              </a:ext>
            </a:extLst>
          </p:cNvPr>
          <p:cNvGrpSpPr/>
          <p:nvPr/>
        </p:nvGrpSpPr>
        <p:grpSpPr>
          <a:xfrm>
            <a:off x="1224000" y="5966105"/>
            <a:ext cx="3685546" cy="612123"/>
            <a:chOff x="1482169" y="5966105"/>
            <a:chExt cx="3685546" cy="612123"/>
          </a:xfrm>
        </p:grpSpPr>
        <p:pic>
          <p:nvPicPr>
            <p:cNvPr id="26" name="Grafik 25" descr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 $s(x,y,z,x,y,z) \approx s(y,z,x,z,x,y)$&#10;\end{document}&#10;" title="IguanaTex Picture Display">
              <a:extLst>
                <a:ext uri="{FF2B5EF4-FFF2-40B4-BE49-F238E27FC236}">
                  <a16:creationId xmlns:a16="http://schemas.microsoft.com/office/drawing/2014/main" id="{EF41564C-DEAB-404F-98EC-2331C1CF6D8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169" y="5966105"/>
              <a:ext cx="3685546" cy="257592"/>
            </a:xfrm>
            <a:prstGeom prst="rect">
              <a:avLst/>
            </a:prstGeom>
          </p:spPr>
        </p:pic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0D58C1C0-079A-4B17-A8FB-340D90BD3076}"/>
                </a:ext>
              </a:extLst>
            </p:cNvPr>
            <p:cNvGrpSpPr/>
            <p:nvPr/>
          </p:nvGrpSpPr>
          <p:grpSpPr>
            <a:xfrm>
              <a:off x="3078985" y="6133866"/>
              <a:ext cx="484479" cy="444362"/>
              <a:chOff x="3078985" y="6133866"/>
              <a:chExt cx="484479" cy="444362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469072A-00D0-41BC-B976-315A3D3BCEF2}"/>
                  </a:ext>
                </a:extLst>
              </p:cNvPr>
              <p:cNvSpPr/>
              <p:nvPr/>
            </p:nvSpPr>
            <p:spPr>
              <a:xfrm>
                <a:off x="3146785" y="6236904"/>
                <a:ext cx="351922" cy="341324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erlin Sans FB" panose="020E0602020502020306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59F89ADA-7E83-412C-92B6-6C271DE67DFF}"/>
                  </a:ext>
                </a:extLst>
              </p:cNvPr>
              <p:cNvSpPr/>
              <p:nvPr/>
            </p:nvSpPr>
            <p:spPr>
              <a:xfrm>
                <a:off x="3078985" y="6133866"/>
                <a:ext cx="484479" cy="35926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E2F22"/>
                    </a:solidFill>
                    <a:effectLst/>
                    <a:uLnTx/>
                    <a:uFillTx/>
                    <a:latin typeface="Berlin Sans FB" panose="020E0602020502020306" pitchFamily="34" charset="0"/>
                    <a:ea typeface="+mn-ea"/>
                    <a:cs typeface="+mn-cs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28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83428-4109-74F6-E341-F2977F8B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55C71A-3E4C-D714-D572-653B268925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29" y="2642174"/>
            <a:ext cx="5046342" cy="947350"/>
          </a:xfrm>
          <a:prstGeom prst="rect">
            <a:avLst/>
          </a:prstGeom>
        </p:spPr>
      </p:pic>
      <p:pic>
        <p:nvPicPr>
          <p:cNvPr id="25" name="Grafik 2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D493872A-E939-38E3-EC1C-C89238897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16" y="4465528"/>
            <a:ext cx="4041768" cy="59640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800F737-7901-9429-D353-49C1E1582D8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63" y="5462124"/>
            <a:ext cx="6416074" cy="6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25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7.0163"/>
  <p:tag name="ORIGINALWIDTH" val=" 4181.833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\usepackage{colonequals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based on joint work with Michael Pinsker, Jakub Rydval \&amp; Christoph Spiess &#10;&#10;\end{document}&#10;"/>
  <p:tag name="IGUANATEXSIZE" val="20"/>
  <p:tag name="IGUANATEXCURSOR" val="2857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92.9134"/>
  <p:tag name="ORIGINALWIDTH" val=" 2173.228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\definecolor{amber}{rgb}{1.0, 0.49, 0.0}&#10;&#10;\newcommand{\fpwr}[2]{{#1}^{[#2]}}    &#10;\pagestyle{empty}&#10;\begin{document}&#10;&#10;$\struct{A}=(A;R_1,\dots,R_n)$ relational structure&#10;&#10;\, &#10;&#10;$\CSP(\struct{A})$&#10;&#10;\;input: $\struct{X}=(X;R_1,\dots,R_n)$ finite&#10;&#10;\;decide:&#10;&#10;&#10;\end{document}&#10;"/>
  <p:tag name="IGUANATEXSIZE" val="30"/>
  <p:tag name="IGUANATEXCURSOR" val="2519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739.782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pagestyle{empty}&#10;\begin{document}&#10;&#10;\textbf{Ex.:} $3\text{-COLORING}=\CSP(\struct{K}_3)$&#10;&#10;&#10;\end{document}&#10;"/>
  <p:tag name="IGUANATEXSIZE" val="30"/>
  <p:tag name="IGUANATEXCURSOR" val="2363"/>
  <p:tag name="TRANSPARENCY" val="Wahr"/>
  <p:tag name="CHOOSECOLOR" val="Falsch"/>
  <p:tag name="COLORHEX" val="000000"/>
  <p:tag name="FILENAME" val=""/>
  <p:tag name="LATEXENGINEID" val="0"/>
  <p:tag name="TEMPFOLDER" val="C:\IguanaTex\"/>
  <p:tag name="LATEXFORMHEIGHT" val=" 320"/>
  <p:tag name="LATEXFORMWIDTH" val=" 385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0.73866"/>
  <p:tag name="ORIGINALWIDTH" val=" 1791.526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Constraint Satisfaction Problems&#10;&#10;\end{document}&#10;"/>
  <p:tag name="IGUANATEXSIZE" val="50"/>
  <p:tag name="IGUANATEXCURSOR" val="2504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.7499213"/>
  <p:tag name="ORIGINALWIDTH" val=" .7499213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&#10;\usepackage{tikz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\definecolor{amber}{rgb}{1.0, 0.49, 0.0}&#10;&#10;\newcommand{\fpwr}[2]{{#1}^{[#2]}}    &#10;\pagestyle{empty}&#10;\begin{document}&#10;&#10;\begin{tikzpicture}[main/.style = {draw, circle}] &#10;  \node[main, fill=red] (1) {};&#10;  \node[main, fill=blue] (2) [below left of=1] {};&#10;  \node[main, fill=green] (3) [below right of=1] {};&#10;&#10;  \draw[-] (1) -- (2);&#10;  \draw[-] (1) -- (3);  &#10;  \draw[-] (2) -- (3);&#10;\end{tikzpicture}&#10;    &#10;\end{document}&#10;"/>
  <p:tag name="IGUANATEXSIZE" val="20"/>
  <p:tag name="IGUANATEXCURSOR" val="2669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90.93"/>
  <p:tag name="ORIGINALWIDTH" val=" 1432.7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begin{tikzpicture}[line width=1pt]&#10;    % Define the vertices&#10;    \node[draw, circle, fill=red!70, minimum size=1cm] (A) at (0,0) {};&#10;    \node[draw, circle, fill=blue!70, minimum size=1cm] (B) at (3,0) {};&#10;    \node[draw, circle, fill=green!70, minimum size=1cm] (C) at (1.5,2.6) {};&#10;&#10;    % Draw the edges&#10;    \draw (A) -- (B);&#10;    \draw (B) -- (C);&#10;    \draw (C) -- (A);&#10;\end{tikzpicture}&#10;&#10;\end{document}&#10;"/>
  <p:tag name="IGUANATEXSIZE" val="20"/>
  <p:tag name="IGUANATEXCURSOR" val="2735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.769"/>
  <p:tag name="ORIGINALWIDTH" val=" 113.2658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xrightarrow{?}$&#10;&#10;&#10;\end{document}&#10;"/>
  <p:tag name="IGUANATEXSIZE" val="20"/>
  <p:tag name="IGUANATEXCURSOR" val="2716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70.604"/>
  <p:tag name="ORIGINALWIDTH" val=" 3198.35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\usepackage{colonequals}&#10;%%% for width&#10;\usepackage[left=0cm,right=10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{A}=(A;R_1,\dots,R_n)$ relational structure&#10;&#10;\, &#10;&#10;$\struct A^n\dots$\emph{n-th power} of $\struct A$&#10;&#10;\;&#10;&#10;$\Pol(\struct{A})\coloneqq\bigcup_{n\in\struct{N}}\textnormal{Hom}(\struct{A}^n,\struct{A})$&#10;&#10;\;&#10;&#10;$\Pol(\struct A)\models s(x_1,\dots,x_n)\approx t(y_1,\dots,y_m)\ratio\Leftrightarrow\exists s^{\struct A},t^{\struct A}\in\Pol(\struct A)$ &#10;&#10;$\forall a_1,\dots,a_n,b_1,\dots,b_m\in A\colon s^{\struct A}(a_1,\dots,a_n)=t^{\struct A}(b_1,\dots,b_m)$ &#10;\end{document}"/>
  <p:tag name="IGUANATEXSIZE" val="30"/>
  <p:tag name="IGUANATEXCURSOR" val="3172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0.73866"/>
  <p:tag name="ORIGINALWIDTH" val=" 1791.526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Constraint Satisfaction Problems&#10;&#10;\end{document}&#10;"/>
  <p:tag name="IGUANATEXSIZE" val="50"/>
  <p:tag name="IGUANATEXCURSOR" val="2504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.7499213"/>
  <p:tag name="ORIGINALWIDTH" val=" .7499213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&#10;\usepackage{tikz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\definecolor{amber}{rgb}{1.0, 0.49, 0.0}&#10;&#10;\newcommand{\fpwr}[2]{{#1}^{[#2]}}    &#10;\pagestyle{empty}&#10;\begin{document}&#10;&#10;\begin{tikzpicture}[main/.style = {draw, circle}] &#10;  \node[main, fill=red] (1) {};&#10;  \node[main, fill=blue] (2) [below left of=1] {};&#10;  \node[main, fill=green] (3) [below right of=1] {};&#10;&#10;  \draw[-] (1) -- (2);&#10;  \draw[-] (1) -- (3);  &#10;  \draw[-] (2) -- (3);&#10;\end{tikzpicture}&#10;    &#10;\end{document}&#10;"/>
  <p:tag name="IGUANATEXSIZE" val="20"/>
  <p:tag name="IGUANATEXCURSOR" val="2669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21.372"/>
  <p:tag name="ORIGINALWIDTH" val=" 3413.573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{A}=(A;R_1,\dots,R_n)$ relational structure&#10;&#10;\;&#10;&#10;&#10;\emph{pp formulas}$\dots\exists x_1\dots\exists x_n\bigwedge_i {\phi_i(x_1,\dots,x_n})$&#10;&#10;\;&#10;&#10;$\struct{A}$ \emph{pp-constructs} $\struct B\ratio\Leftrightarrow\exists\struct B'\colon\struct A \text{ pp-defines } \struct B' \text{ on } A^n\wedge\struct B' \sim_{H} \struct B.$ &#10;&#10;\;&#10;&#10;\textbf{Fact:} If $\struct{A}$ pp-constructs $\struct B$, and $\CSP(\struct A)$ is in P, so is $\CSP(\struct B).$&#10;&#10;\end{document}"/>
  <p:tag name="IGUANATEXSIZE" val="30"/>
  <p:tag name="IGUANATEXCURSOR" val="2756"/>
  <p:tag name="TRANSPARENCY" val="Wahr"/>
  <p:tag name="CHOOSECOLOR" val="Falsch"/>
  <p:tag name="COLORHEX" val="000000"/>
  <p:tag name="LATEXENGINEID" val="0"/>
  <p:tag name="TEMPFOLDER" val="c:\temp\"/>
  <p:tag name="LATEXFORMHEIGHT" val=" 565.5"/>
  <p:tag name="LATEXFORMWIDTH" val=" 385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3.01299"/>
  <p:tag name="ORIGINALWIDTH" val=" 756.8556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\usepackage{colonequals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Moritz Schöbi&#10;&#10;\end{document}&#10;"/>
  <p:tag name="IGUANATEXSIZE" val="20"/>
  <p:tag name="IGUANATEXCURSOR" val="2796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0.73866"/>
  <p:tag name="ORIGINALWIDTH" val=" 1791.526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Constraint Satisfaction Problems&#10;&#10;\end{document}&#10;"/>
  <p:tag name="IGUANATEXSIZE" val="50"/>
  <p:tag name="IGUANATEXCURSOR" val="2504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.7499213"/>
  <p:tag name="ORIGINALWIDTH" val=" .7499213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&#10;\usepackage{tikz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\definecolor{amber}{rgb}{1.0, 0.49, 0.0}&#10;&#10;\newcommand{\fpwr}[2]{{#1}^{[#2]}}    &#10;\pagestyle{empty}&#10;\begin{document}&#10;&#10;\begin{tikzpicture}[main/.style = {draw, circle}] &#10;  \node[main, fill=red] (1) {};&#10;  \node[main, fill=blue] (2) [below left of=1] {};&#10;  \node[main, fill=green] (3) [below right of=1] {};&#10;&#10;  \draw[-] (1) -- (2);&#10;  \draw[-] (1) -- (3);  &#10;  \draw[-] (2) -- (3);&#10;\end{tikzpicture}&#10;    &#10;\end{document}&#10;"/>
  <p:tag name="IGUANATEXSIZE" val="20"/>
  <p:tag name="IGUANATEXCURSOR" val="2669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1.7361"/>
  <p:tag name="ORIGINALWIDTH" val=" 1474.316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Finite Dichotomy Theorem&#10;\end{document}&#10;"/>
  <p:tag name="IGUANATEXSIZE" val="50"/>
  <p:tag name="IGUANATEXCURSOR" val="2478"/>
  <p:tag name="TRANSPARENCY" val="Wahr"/>
  <p:tag name="CHOOSECOLOR" val="Falsch"/>
  <p:tag name="COLORHEX" val="000000"/>
  <p:tag name="FILENAME" val=""/>
  <p:tag name="LATEXENGINEID" val="0"/>
  <p:tag name="TEMPFOLDER" val="C:\IguanaTex\"/>
  <p:tag name="LATEXFORMHEIGHT" val=" 320"/>
  <p:tag name="LATEXFORMWIDTH" val=" 385"/>
  <p:tag name="LATEXFORMWRAP" val="Wah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47.919"/>
  <p:tag name="ORIGINALWIDTH" val=" 4236.97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definecolor{amber}{rgb}{1.0, 0.49, 0.0}&#10;&#10;&#10;&#10;\pagestyle{empty}&#10;\begin{document}&#10;&#10;\begin{theorem}[Bulatov '17 and Zhuk '17]&#10;&#10;$\struct{A}$ finite relational structure. Then&#10;&#10;\begin{itemize}&#10; \item $\struct{A}$ pp-constructs $\struct{K}_3$ and $\CSP(\struct{A})$ is NP-complete, or&#10; \item $\Pol(\struct{A})\models s(x,y,z,x,y,z) \approx s(y,z,x,z,x,y)$ and $\CSP(\struct{A})$ is tractable.  &#10;\end{itemize}&#10;&#10;\end{theorem} &#10; &#10;\end{document}&#10;"/>
  <p:tag name="IGUANATEXSIZE" val="20"/>
  <p:tag name="IGUANATEXCURSOR" val="2976"/>
  <p:tag name="TRANSPARENCY" val="Wahr"/>
  <p:tag name="CHOOSECOLOR" val="Falsch"/>
  <p:tag name="COLORHEX" val="000000"/>
  <p:tag name="FILENAME" val=""/>
  <p:tag name="LATEXENGINEID" val="0"/>
  <p:tag name="TEMPFOLDER" val="C:\IguanaTex\"/>
  <p:tag name="LATEXFORMHEIGHT" val=" 406.2"/>
  <p:tag name="LATEXFORMWIDTH" val=" 609.9"/>
  <p:tag name="LATEXFORMWRAP" val="Wahr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8.08"/>
  <p:tag name="ORIGINALWIDTH" val=" 4542.182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%%% for width&#10;\usepackage[left=0cm,right=8.8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{A}$ is \emph{homogeneous} if isomorphisms between finite substructures extend to global automorphisms. &#10;&#10;%$\struct{A}$ is \emph{finitely bounded} if there is a finite set $F$ of finite structures such that for any finite $\struct B$:&#10;&#10;%$$\struct B\hookrightarrow\struct A \Leftrightarrow \nexists\struct C\in F\colon\struct B\hookrightarrow\struct B.$$&#10;&#10;$\struct{A}$ is \emph{finitely bounded} if class of finite substructures is given by uniform universal f.o. axiomatisation. &#10;&#10;\;&#10;&#10;\textbf{Ex.:} $(\struct Q;&lt;)$ is fbh:&#10;\begin{itemize}&#10; \item Order-preserving functions extend to automorphisms.&#10; \item Axioms irreflexivity, transitivity and totality. &#10;\end{itemize}&#10;&#10;\end{document}&#10;"/>
  <p:tag name="IGUANATEXSIZE" val="20"/>
  <p:tag name="IGUANATEXCURSOR" val="3243"/>
  <p:tag name="TRANSPARENCY" val="Wahr"/>
  <p:tag name="CHOOSECOLOR" val="Falsch"/>
  <p:tag name="COLORHEX" val="000000"/>
  <p:tag name="LATEXENGINEID" val="0"/>
  <p:tag name="TEMPFOLDER" val="c:\temp\"/>
  <p:tag name="LATEXFORMHEIGHT" val=" 485"/>
  <p:tag name="LATEXFORMWIDTH" val=" 604"/>
  <p:tag name="LATEXFORMWRAP" val="Wah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9.23882"/>
  <p:tag name="ORIGINALWIDTH" val=" 2086.239"/>
  <p:tag name="OUTPUTTYPE" val="PNG"/>
  <p:tag name="IGUANATEXVERSION" val="162"/>
  <p:tag name="LATEXADDIN" val="\documentclass{article}&#10;\setlength\parindent{0pt}&#10;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%%% for width&#10;\usepackage[left=0cm,right=7.4cm]{geometry}&#10;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Extend result to countable structures?&#10;&#10; &#10;\end{document}&#10;"/>
  <p:tag name="IGUANATEXSIZE" val="20"/>
  <p:tag name="IGUANATEXCURSOR" val="2784"/>
  <p:tag name="TRANSPARENCY" val="Wahr"/>
  <p:tag name="CHOOSECOLOR" val="Falsch"/>
  <p:tag name="COLORHEX" val="000000"/>
  <p:tag name="FILENAME" val=""/>
  <p:tag name="LATEXENGINEID" val="0"/>
  <p:tag name="TEMPFOLDER" val="C:\IguanaTex\"/>
  <p:tag name="LATEXFORMHEIGHT" val=" 320"/>
  <p:tag name="LATEXFORMWIDTH" val=" 385"/>
  <p:tag name="LATEXFORMWRAP" val="Wahr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24.6011"/>
  <p:tag name="ORIGINALWIDTH" val=" 5033.953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Impose additional meaningful structural and algebraic assumptions on $\struct A$ and $\Pol(\struct A)$ w.l.o.g.?&#10;&#10;\;&#10;&#10;$\struct A$ has \emph{no algebraicity} if for all $n$, $\overline{a}\in A^n$, $\Aut(\struct A/\overline{a})$ does not stabilize any $a'\notin\overline{a}$.&#10;&#10;\;&#10;&#10;\textbf{Ex.:} $(\struct Q;&lt;)$ has no algebraicity.&#10;&#10;&#10;&#10;\end{document}&#10;"/>
  <p:tag name="IGUANATEXSIZE" val="20"/>
  <p:tag name="IGUANATEXCURSOR" val="2774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5041.454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textbf{Note:} $s(x,y,z,x,y,z) \approx s(y,z,x,z,x,y)$ changed to $\alpha \circ s(x,y,z,x,y,z) \approx \beta \circ s(y,z,x,z,x,y)$.&#10;&#10;\end{document}&#10;"/>
  <p:tag name="IGUANATEXSIZE" val="20"/>
  <p:tag name="IGUANATEXCURSOR" val="2757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60"/>
  <p:tag name="LATEXFORMWRAP" val="Wahr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4.7357"/>
  <p:tag name="ORIGINALWIDTH" val=" 1157.855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An infinite analogon?&#10;&#10;\end{document}&#10;"/>
  <p:tag name="IGUANATEXSIZE" val="50"/>
  <p:tag name="IGUANATEXCURSOR" val="2494"/>
  <p:tag name="TRANSPARENCY" val="Wahr"/>
  <p:tag name="CHOOSECOLOR" val="Falsch"/>
  <p:tag name="COLORHEX" val="000000"/>
  <p:tag name="FILENAME" val=""/>
  <p:tag name="LATEXENGINEID" val="0"/>
  <p:tag name="TEMPFOLDER" val="C:\IguanaTex\"/>
  <p:tag name="LATEXFORMHEIGHT" val=" 320"/>
  <p:tag name="LATEXFORMWIDTH" val=" 385"/>
  <p:tag name="LATEXFORMWRAP" val="Wahr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21.6348"/>
  <p:tag name="ORIGINALWIDTH" val=" 4818.148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%%% for width&#10;\usepackage[left=0cm,right=8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begin{conjecture}[Bodirsky and Pinsker '12]  &#10;  \label{conj:bodirsky_pinsker} $\struct{A}$ reduct of countable fbh $\struct{B}$. Exactly one holds.&#10;% &#10;\begin{itemize}&#10;    \item $\struct{A}$ pp-constructs $\struct{K}_3$ ($\Rightarrow\CSP(\struct{A})$ is NP-complete);&#10;    \item $\struct{A}$ does not pp-construct $\struct{K}_3$, $\Pol(\struct{A})\models\alpha \circ s(x,y,z,x,y,z) \approx \beta \circ s(y,z,x,z,x,y)$,  and  $\CSP(\struct{A})$ is tractable. &#10;\end{itemize} &#10;\end{conjecture} &#10;&#10;\end{document}&#10;"/>
  <p:tag name="IGUANATEXSIZE" val="20"/>
  <p:tag name="IGUANATEXCURSOR" val="363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1608.549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\usepackage{colonequals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63rd SSAOS, September $2025$&#10;&#10;\end{document}&#10;"/>
  <p:tag name="IGUANATEXSIZE" val="20"/>
  <p:tag name="IGUANATEXCURSOR" val="2811"/>
  <p:tag name="TRANSPARENCY" val="Wahr"/>
  <p:tag name="CHOOSECOLOR" val="Falsch"/>
  <p:tag name="COLORHEX" val="000000"/>
  <p:tag name="LATEXENGINEID" val="0"/>
  <p:tag name="TEMPFOLDER" val="c:\temp\"/>
  <p:tag name="LATEXFORMHEIGHT" val=" 485"/>
  <p:tag name="LATEXFORMWIDTH" val=" 604"/>
  <p:tag name="LATEXFORMWRAP" val="Wahr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5.24181"/>
  <p:tag name="ORIGINALWIDTH" val=" 110.9861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rightarrow$&#10;&#10;&#10;\end{document}&#10;"/>
  <p:tag name="IGUANATEXSIZE" val="20"/>
  <p:tag name="IGUANATEXCURSOR" val="2665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5.24181"/>
  <p:tag name="ORIGINALWIDTH" val=" 110.9861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rightarrow$&#10;&#10;&#10;\end{document}&#10;"/>
  <p:tag name="IGUANATEXSIZE" val="20"/>
  <p:tag name="IGUANATEXCURSOR" val="2665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22.9096"/>
  <p:tag name="ORIGINALWIDTH" val=" 2314.961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 A=(A;R_1)$ reduct of fbh $\struct B=(A;R_1,R_2)$.&#10;&#10;\;&#10;&#10;$\Tilde{\struct B}\coloneqq(\struct Q\times A;\hat R_1,\hat R_2,E,&lt;,\neq, I_4)$.&#10;&#10;\;&#10;&#10;$\struct A^*\coloneqq(\struct Q\times A;\hat R_1, E, I_4)$&#10;&#10;\end{document}"/>
  <p:tag name="IGUANATEXSIZE" val="20"/>
  <p:tag name="IGUANATEXCURSOR" val="2906"/>
  <p:tag name="TRANSPARENCY" val="Wahr"/>
  <p:tag name="CHOOSECOLOR" val="Falsch"/>
  <p:tag name="COLORHEX" val="000000"/>
  <p:tag name="LATEXENGINEID" val="0"/>
  <p:tag name="TEMPFOLDER" val="c:\temp\"/>
  <p:tag name="LATEXFORMHEIGHT" val=" 485"/>
  <p:tag name="LATEXFORMWIDTH" val=" 604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7.51362"/>
  <p:tag name="ORIGINALWIDTH" val=" 98.2637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textbf{+}$&#10;&#10;\end{document}&#10;"/>
  <p:tag name="IGUANATEXSIZE" val="20"/>
  <p:tag name="IGUANATEXCURSOR" val="2708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7.76228"/>
  <p:tag name="ORIGINALWIDTH" val=" 80.26118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 B$&#10;&#10;\end{document}&#10;"/>
  <p:tag name="IGUANATEXSIZE" val="20"/>
  <p:tag name="IGUANATEXCURSOR" val="2710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25.5454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(\struct Q;&lt;)$&#10;&#10;\end{document}&#10;"/>
  <p:tag name="IGUANATEXSIZE" val="20"/>
  <p:tag name="IGUANATEXCURSOR" val="2712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7.7665"/>
  <p:tag name="ORIGINALWIDTH" val=" 80.26118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Tilde{\struct B}$&#10;&#10;\end{document}&#10;"/>
  <p:tag name="IGUANATEXSIZE" val="20"/>
  <p:tag name="IGUANATEXCURSOR" val="2718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0.0126"/>
  <p:tag name="ORIGINALWIDTH" val=" 133.5187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 A^*$&#10;&#10;\end{document}&#10;"/>
  <p:tag name="IGUANATEXSIZE" val="20"/>
  <p:tag name="IGUANATEXCURSOR" val="2712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0.0126"/>
  <p:tag name="ORIGINALWIDTH" val=" 88.51236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 A$&#10;&#10;\end{document}&#10;"/>
  <p:tag name="IGUANATEXSIZE" val="20"/>
  <p:tag name="IGUANATEXCURSOR" val="2711"/>
  <p:tag name="TRANSPARENCY" val="Falsch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1.7361"/>
  <p:tag name="ORIGINALWIDTH" val=" 1206.599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Removing algebraicity&#10;&#10;\end{document}&#10;"/>
  <p:tag name="IGUANATEXSIZE" val="50"/>
  <p:tag name="IGUANATEXCURSOR" val="2494"/>
  <p:tag name="TRANSPARENCY" val="Wahr"/>
  <p:tag name="CHOOSECOLOR" val="Falsch"/>
  <p:tag name="COLORHEX" val="000000"/>
  <p:tag name="FILENAME" val=""/>
  <p:tag name="LATEXENGINEID" val="0"/>
  <p:tag name="TEMPFOLDER" val="C:\IguanaTex\"/>
  <p:tag name="LATEXFORMHEIGHT" val=" 320"/>
  <p:tag name="LATEXFORMWIDTH" val=" 38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4.7357"/>
  <p:tag name="ORIGINALWIDTH" val=" 1329.584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Algebraicity is irrelevant &#10;\end{document}&#10;"/>
  <p:tag name="IGUANATEXSIZE" val="50"/>
  <p:tag name="IGUANATEXCURSOR" val="2499"/>
  <p:tag name="TRANSPARENCY" val="Wahr"/>
  <p:tag name="CHOOSECOLOR" val="Falsch"/>
  <p:tag name="COLORHEX" val="000000"/>
  <p:tag name="FILENAME" val=""/>
  <p:tag name="LATEXENGINEID" val="0"/>
  <p:tag name="TEMPFOLDER" val="C:\IguanaTex\"/>
  <p:tag name="LATEXFORMHEIGHT" val=" 320"/>
  <p:tag name="LATEXFORMWIDTH" val=" 385"/>
  <p:tag name="LATEXFORMWRAP" val="Wahr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7.51362"/>
  <p:tag name="ORIGINALWIDTH" val=" 98.2637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textbf{+}$&#10;&#10;\end{document}&#10;"/>
  <p:tag name="IGUANATEXSIZE" val="20"/>
  <p:tag name="IGUANATEXCURSOR" val="2708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9.98874"/>
  <p:tag name="ORIGINALWIDTH" val=" 273.7158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Voil\`a&#10;&#10;\end{document}&#10;"/>
  <p:tag name="IGUANATEXSIZE" val="50"/>
  <p:tag name="IGUANATEXCURSOR" val="2479"/>
  <p:tag name="TRANSPARENCY" val="Wahr"/>
  <p:tag name="CHOOSECOLOR" val="Falsch"/>
  <p:tag name="COLORHEX" val="000000"/>
  <p:tag name="FILENAME" val=""/>
  <p:tag name="LATEXENGINEID" val="0"/>
  <p:tag name="TEMPFOLDER" val="C:\IguanaTex\"/>
  <p:tag name="LATEXFORMHEIGHT" val=" 320"/>
  <p:tag name="LATEXFORMWIDTH" val=" 38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7.0163"/>
  <p:tag name="ORIGINALWIDTH" val=" 3953.052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Rightarrow$ every identity characterizing tractability must be essentially injective!&#10;&#10;\;&#10;&#10;&#10;&#10;\end{document}&#10;"/>
  <p:tag name="IGUANATEXSIZE" val="20"/>
  <p:tag name="IGUANATEXCURSOR" val="2793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0.0126"/>
  <p:tag name="ORIGINALWIDTH" val=" 133.5187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struct A^*$&#10;&#10;\end{document}&#10;"/>
  <p:tag name="IGUANATEXSIZE" val="20"/>
  <p:tag name="IGUANATEXCURSOR" val="2712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34.796"/>
  <p:tag name="ORIGINALWIDTH" val=" 3752.531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begin{theorem}&#10;&#10;$\struct{A}$ %non-contractible&#10;reduct of fbh $\struct B$. &#10;There is $\struct A^*$, % non-contractible&#10;reduct of fbh $\Tilde{\struct B}$ such that:&#10;\begin{itemize}&#10; \item $\struct A^*$ and $\Tilde{\struct B}$ have no algebraicity.&#10; \item $\Pol(\struct A^*)$ is essentially injective.&#10; \item $\CSP(\struct A^*)$ and $\CSP(\struct A)$ are Datalog-interreducible.&#10; \item $\struct A^*$ pp-constructs $\struct K_3$ iff $\struct A$ does. &#10; \item $\Tilde{\struct B}$ is Ramsey iff $\struct B$ is.&#10; \item $\struct A^*$ is a model-complete core iff $\struct A$ is.&#10; &#10;\end{itemize}&#10; &#10;\end{theorem}&#10;&#10;\end{document}&#10;"/>
  <p:tag name="IGUANATEXSIZE" val="20"/>
  <p:tag name="IGUANATEXCURSOR" val="3036"/>
  <p:tag name="TRANSPARENCY" val="Wahr"/>
  <p:tag name="CHOOSECOLOR" val="Falsch"/>
  <p:tag name="COLORHEX" val="000000"/>
  <p:tag name="FILENAME" val=""/>
  <p:tag name="LATEXENGINEID" val="0"/>
  <p:tag name="TEMPFOLDER" val="C:\IguanaTex\"/>
  <p:tag name="LATEXFORMHEIGHT" val=" 485.1"/>
  <p:tag name="LATEXFORMWIDTH" val=" 603.6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1813.753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 $s(x,y,z,x,y,z) \approx s(y,z,x,z,x,y)$&#10;\end{document}&#10;"/>
  <p:tag name="IGUANATEXSIZE" val="20"/>
  <p:tag name="IGUANATEXCURSOR" val="2740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2208.308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$\alpha \circ s(x,y,z,x,y,z) \approx \beta \circ s(y,z,x,z,x,y)$&#10;&#10;\end{document}&#10;"/>
  <p:tag name="IGUANATEXSIZE" val="20"/>
  <p:tag name="IGUANATEXCURSOR" val="2701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4.7357"/>
  <p:tag name="ORIGINALWIDTH" val=" 611.1736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&#10;\pagestyle{empty}&#10;\begin{document}&#10;\noindent&#10;&#10;Thank you! &#10;\end{document}&#10;"/>
  <p:tag name="IGUANATEXSIZE" val="50"/>
  <p:tag name="IGUANATEXCURSOR" val="2483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8.4665"/>
  <p:tag name="ORIGINALWIDTH" val=" 2475.441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\usepackage{colonequals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This research was funded in whole or in part\\&#10;by the Austrian Science Fund (FWF) [I5948].&#10;&#10;\end{document}&#10;"/>
  <p:tag name="IGUANATEXSIZE" val="20"/>
  <p:tag name="IGUANATEXCURSOR" val="2829"/>
  <p:tag name="TRANSPARENCY" val="Wahr"/>
  <p:tag name="CHOOSECOLOR" val="Falsch"/>
  <p:tag name="COLORHEX" val="000000"/>
  <p:tag name="LATEXENGINEID" val="0"/>
  <p:tag name="TEMPFOLDER" val="c:\temp\"/>
  <p:tag name="LATEXFORMHEIGHT" val=" 485"/>
  <p:tag name="LATEXFORMWIDTH" val=" 60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6.0385"/>
  <p:tag name="ORIGINALWIDTH" val=" 2214.309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\usepackage{colonequals}&#10;%%% for width&#10;\usepackage[left=0cm,right=7.4cm]{geometry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(in the dichotomy conjecture for infinite-\\domain&#10; constraint satisfaction problems)&#10;&#10;\end{document}&#10;"/>
  <p:tag name="IGUANATEXSIZE" val="20"/>
  <p:tag name="IGUANATEXCURSOR" val="2827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19.476"/>
  <p:tag name="ORIGINALWIDTH" val=" 1429.7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begin{tikzpicture}[scale=2, every node/.style={circle, draw, fill=white, minimum size=15pt, inner sep=0pt},line width=1pt]&#10;&#10;    % 6-cycle in hexagon shape&#10;    \node (A) at (90:1) {};&#10;    \node (B) at (30:1) {};&#10;    \node (C) at (330:1) {};&#10;    \node (D) at (270:1) {};&#10;    \node (E) at (210:1) {};&#10;    \node (F) at (150:1) {};&#10;&#10;    % Additional vertices inside the hexagon&#10;    \node (G) at (0, 0.4) {};&#10;    \node (H) at (0, -0.4) {};&#10;&#10;    % Hexagon edges (6-cycle)&#10;    \draw (A) -- (B) -- (C) -- (D) -- (E) -- (F) -- (A);&#10;&#10;    % Internal edges from added vertices&#10;    \draw (F) -- (G) -- (C);&#10;    \draw (B) -- (H) -- (E);&#10;&#10;\end{tikzpicture}&#10;\end{document}&#10;"/>
  <p:tag name="IGUANATEXSIZE" val="20"/>
  <p:tag name="IGUANATEXCURSOR" val="2820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19.476"/>
  <p:tag name="ORIGINALWIDTH" val=" 1429.7"/>
  <p:tag name="OUTPUTTYPE" val="PNG"/>
  <p:tag name="IGUANATEXVERSION" val="162"/>
  <p:tag name="LATEXADDIN" val="\documentclass{article}&#10;\setlength\parindent{0pt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\usepackage{xcolor}&#10;\usepackage{tikz}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newcommand{\A}{\struct{A}}&#10;\newcommand{\B}{\struct{B}}&#10;\newcommand{\C}{\struct{C}}&#10;\newcommand{\X}{\struct{X}}&#10;\newcommand{\Si}{\struct{S}_1}&#10;\newcommand{\Sii}{\struct{S}_2}&#10;\usepackage{ntheorem}&#10;\newtheorem*{theorem}{Theorem}&#10;\newtheorem*{conjecture}{Conjecture}&#10;\definecolor{amber}{rgb}{1.0, 0.49, 0.0}&#10;&#10;&#10;&#10;\pagestyle{empty}&#10;\begin{document}&#10;&#10;\begin{tikzpicture}[scale=2, every node/.style={circle, draw, fill=white, minimum size=15pt, inner sep=0pt},line width=1pt]&#10;&#10;    % 6-cycle in hexagon shape&#10;    \node[fill=green!70] (A) at (90:1) {};&#10;    \node[fill=red!70] (B) at (30:1) {};&#10;    \node[fill=blue!70] (C) at (330:1) {};&#10;    \node[fill=green!70] (D) at (270:1) {};&#10;    \node[fill=red!70] (E) at (210:1) {};&#10;    \node[fill=blue!70] (F) at (150:1) {};&#10;&#10;    % Additional vertices inside the hexagon&#10;    \node[fill=green!70] (G) at (0, 0.4) {};&#10;    \node[fill=blue!70] (H) at (0, -0.4) {};&#10;&#10;    % Hexagon edges (6-cycle)&#10;    \draw (A) -- (B) -- (C) -- (D) -- (E) -- (F) -- (A);&#10;&#10;    % Internal edges from added vertices&#10;    \draw (F) -- (G) -- (C);&#10;    \draw (B) -- (H) -- (E);&#10;&#10;\end{tikzpicture}&#10;\end{document}&#10;"/>
  <p:tag name="IGUANATEXSIZE" val="20"/>
  <p:tag name="IGUANATEXCURSOR" val="3222"/>
  <p:tag name="TRANSPARENCY" val="Wahr"/>
  <p:tag name="CHOOSECOLOR" val="Falsch"/>
  <p:tag name="COLORHEX" val="000000"/>
  <p:tag name="FILENAME" val=""/>
  <p:tag name="LATEXENGINEID" val="1"/>
  <p:tag name="TEMPFOLDER" val="C:\IguanaTex\"/>
  <p:tag name="LATEXFORMHEIGHT" val=" 485"/>
  <p:tag name="LATEXFORMWIDTH" val=" 604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7.73905"/>
  <p:tag name="ORIGINALWIDTH" val=" 368.9539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\usepackage{amssymb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pagestyle{empty}&#10;\begin{document}&#10;&#10;$\struct{X}\nrightarrow\struct{A}$&#10;&#10;\end{document}&#10;"/>
  <p:tag name="IGUANATEXSIZE" val="30"/>
  <p:tag name="IGUANATEXCURSOR" val="300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9.23882"/>
  <p:tag name="ORIGINALWIDTH" val=" 368.9539"/>
  <p:tag name="OUTPUTTYPE" val="PNG"/>
  <p:tag name="IGUANATEXVERSION" val="162"/>
  <p:tag name="LATEXADDIN" val="\documentclass{article}&#10;\usepackage{thmtools}&#10;\usepackage{microtype}&#10;\usepackage{amsmath}&#10;\usepackage{caption}&#10;\usepackage{mathtools}  &#10;\usepackage{centernot} &#10;\usepackage[noend,ruled]{algorithm2e} &#10;\usepackage{xspace} &#10;\usepackage[scr=boondoxo]{mathalpha} &#10;\usepackage{amsfonts}&#10; &#10;&#10;&#10;&#10;%%%%%%%%%%%%%%%%%%%%%%%%%%%%%%%%%%%%%%%%%%%%%%%%%%%%%% new commands&#10;&#10; \newcommand{\acts}{\curvearrowright} &#10;\newcommand{\astlarge}{\circledast}&#10;&#10; &#10;\newcommand{\CQ}{\ensuremath{\mathrm{CQ}}} &#10;\newcommand{\Pol}{\ensuremath{\mathrm{Pol}}} &#10;\newcommand{\CD}{\ensuremath{\mathrm{CD}}} &#10;\newcommand{\struct}[1]{\mathbb{#1}}    &#10;\newcommand{\blowup}[1]{(\mathbb{Q}\wr #1)_{\neq}}     &#10;\newcommand{\blowupi}[1]{(\mathbb{Q}\wr #1)_{\neq,I_4}}  &#10;\newcommand{\ordblowup}[1]{\big((\mathbb{Q};&lt;) \wr #1\big)_{\neq}}  &#10;\newcommand{\ordblowupi}[1]{\big((\mathbb{Q};&lt;) \wr #1\big)_{\neq,I_4}}&#10;\newcommand{\ordblowupii}[1]{\big(\mathbb{Q} \wr #1\big)_{\neq,I_4}}&#10;\newcommand{\ordblowupiinside}[1]{\big((\mathbb{Q};&lt;,I_4) \wr #1\big)_{\neq}} &#10; &#10;&#10;\newcommand{\CSP}{\ensuremath{\mathrm{CSP}}\xspace}   &#10;\newcommand{\PCSP}{\ensuremath{\mathrm{PCSP}}\xspace}   &#10;\newcommand{\Orb}{\mathcal{O}}&#10;\newcommand{\age}{\ensuremath{\mathrm{age}}\xspace}   &#10;\newcommand{\fm}{\ensuremath{\mathrm{fm}}\xspace}      &#10;\newcommand{\ocfm}{\ensuremath{\mathrm{ocfm}}} &#10;\newcommand{\MMSNP}{\ensuremath{\mathrm{MMSNP}}\xspace}  &#10;\newcommand{\GMSNP}{\ensuremath{\mathrm{GMSNP}}\xspace}  &#10;\newcommand{\cplmt}[1]{\smash{\overline{#1}}} &#10;\newcommand{\pre}[1]{#1\smash{^{-1}}}   &#10;\newcommand{\prexists}[1]{#1\smash{^{-1\exists}}}   &#10;\DeclareMathOperator{\mo}{mod}&#10;\DeclareMathOperator{\Betw}{Betw} &#10;\newcommand{\Aut}&#10;{\ensuremath{\mathrm{Aut}}\xspace}  &#10;\newcommand{\End}{\ensuremath{\mathrm{End}}\xspace}  &#10;\newcommand{\EXPTIME}{{\textup{\textsf{EXPTIME}}}\xspace}  &#10;\newcommand{\NEXPTIME}{{\textup{\textsf{NEXPTIME}}}\xspace}    &#10;\newcommand{\TWONEXPTIME}{{\textup{\textsf{2NEXPTIME}}}\xspace}    &#10;\newcommand{\Forb}{\ensuremath{\mathrm{Forb}}\xspace}&#10;\newcommand{\Sym}{\ensuremath{\mathrm{Sym}}\xspace}%added by Moritz&#10;\newcommand{\alg}[1]{\mathbf{#1}}&#10;\newcommand{\ind}[2]{\mathbf{1}_{#1}^{#2}}&#10;\newcommand{\class}[1]{\mathcal{#1}}&#10; &#10;\newcommand{\orbeq}[1]{\!{}_{\vphantom{/}\smash{/ #1}}}&#10;&#10;\newcommand{\fpwr}[2]{{#1}^{[#2]}}    &#10;\pagestyle{empty}&#10;\begin{document}&#10;&#10;$\struct{X}\to\struct{A}$&#10;&#10;\end{document}&#10;"/>
  <p:tag name="IGUANATEXSIZE" val="30"/>
  <p:tag name="IGUANATEXCURSOR" val="2334"/>
  <p:tag name="TRANSPARENCY" val="Wahr"/>
  <p:tag name="CHOOSECOLOR" val="Falsch"/>
  <p:tag name="COLORHEX" val="000000"/>
  <p:tag name="LATEXENGINEID" val="0"/>
  <p:tag name="TEMPFOLDER" val="c:\temp\"/>
  <p:tag name="LATEXFORMHEIGHT" val=" 320"/>
  <p:tag name="LATEXFORMWIDTH" val=" 385"/>
  <p:tag name="LATEXFORMWRAP" val="Wahr"/>
  <p:tag name="BITMAPVECTOR" val="0"/>
</p:tagLst>
</file>

<file path=ppt/theme/theme1.xml><?xml version="1.0" encoding="utf-8"?>
<a:theme xmlns:a="http://schemas.openxmlformats.org/drawingml/2006/main" name="Office Theme">
  <a:themeElements>
    <a:clrScheme name="Benutzerdefiniert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DE2F22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Microsoft Office PowerPoint</Application>
  <PresentationFormat>Breitbild</PresentationFormat>
  <Paragraphs>15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Berlin Sans FB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Spiess</dc:creator>
  <cp:lastModifiedBy>Schöbi, Moritz Albert</cp:lastModifiedBy>
  <cp:revision>19</cp:revision>
  <dcterms:created xsi:type="dcterms:W3CDTF">2025-08-04T20:05:32Z</dcterms:created>
  <dcterms:modified xsi:type="dcterms:W3CDTF">2025-09-08T17:20:31Z</dcterms:modified>
</cp:coreProperties>
</file>