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4C-683B-4B1C-A33F-87578ACF27DC}" type="datetimeFigureOut">
              <a:rPr lang="cs-CZ" smtClean="0"/>
              <a:t>11.02.2020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868D-13AD-44F6-98CF-302EB9BCB8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55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4C-683B-4B1C-A33F-87578ACF27DC}" type="datetimeFigureOut">
              <a:rPr lang="cs-CZ" smtClean="0"/>
              <a:t>11.02.2020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868D-13AD-44F6-98CF-302EB9BCB8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6932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4C-683B-4B1C-A33F-87578ACF27DC}" type="datetimeFigureOut">
              <a:rPr lang="cs-CZ" smtClean="0"/>
              <a:t>11.02.2020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868D-13AD-44F6-98CF-302EB9BCB809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912827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4C-683B-4B1C-A33F-87578ACF27DC}" type="datetimeFigureOut">
              <a:rPr lang="cs-CZ" smtClean="0"/>
              <a:t>11.02.2020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868D-13AD-44F6-98CF-302EB9BCB8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594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4C-683B-4B1C-A33F-87578ACF27DC}" type="datetimeFigureOut">
              <a:rPr lang="cs-CZ" smtClean="0"/>
              <a:t>11.02.2020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868D-13AD-44F6-98CF-302EB9BCB809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6341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4C-683B-4B1C-A33F-87578ACF27DC}" type="datetimeFigureOut">
              <a:rPr lang="cs-CZ" smtClean="0"/>
              <a:t>11.02.2020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868D-13AD-44F6-98CF-302EB9BCB8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47135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4C-683B-4B1C-A33F-87578ACF27DC}" type="datetimeFigureOut">
              <a:rPr lang="cs-CZ" smtClean="0"/>
              <a:t>11.02.2020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868D-13AD-44F6-98CF-302EB9BCB8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3840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4C-683B-4B1C-A33F-87578ACF27DC}" type="datetimeFigureOut">
              <a:rPr lang="cs-CZ" smtClean="0"/>
              <a:t>11.02.2020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868D-13AD-44F6-98CF-302EB9BCB8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6073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4C-683B-4B1C-A33F-87578ACF27DC}" type="datetimeFigureOut">
              <a:rPr lang="cs-CZ" smtClean="0"/>
              <a:t>11.02.2020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868D-13AD-44F6-98CF-302EB9BCB8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5953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4C-683B-4B1C-A33F-87578ACF27DC}" type="datetimeFigureOut">
              <a:rPr lang="cs-CZ" smtClean="0"/>
              <a:t>11.02.2020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868D-13AD-44F6-98CF-302EB9BCB8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3344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4C-683B-4B1C-A33F-87578ACF27DC}" type="datetimeFigureOut">
              <a:rPr lang="cs-CZ" smtClean="0"/>
              <a:t>11.02.2020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868D-13AD-44F6-98CF-302EB9BCB8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189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4C-683B-4B1C-A33F-87578ACF27DC}" type="datetimeFigureOut">
              <a:rPr lang="cs-CZ" smtClean="0"/>
              <a:t>11.02.2020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868D-13AD-44F6-98CF-302EB9BCB8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790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4C-683B-4B1C-A33F-87578ACF27DC}" type="datetimeFigureOut">
              <a:rPr lang="cs-CZ" smtClean="0"/>
              <a:t>11.02.2020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868D-13AD-44F6-98CF-302EB9BCB8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3095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4C-683B-4B1C-A33F-87578ACF27DC}" type="datetimeFigureOut">
              <a:rPr lang="cs-CZ" smtClean="0"/>
              <a:t>11.02.2020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868D-13AD-44F6-98CF-302EB9BCB8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681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4C-683B-4B1C-A33F-87578ACF27DC}" type="datetimeFigureOut">
              <a:rPr lang="cs-CZ" smtClean="0"/>
              <a:t>11.02.2020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868D-13AD-44F6-98CF-302EB9BCB8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468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4C-683B-4B1C-A33F-87578ACF27DC}" type="datetimeFigureOut">
              <a:rPr lang="cs-CZ" smtClean="0"/>
              <a:t>11.02.2020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868D-13AD-44F6-98CF-302EB9BCB8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429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B404C-683B-4B1C-A33F-87578ACF27DC}" type="datetimeFigureOut">
              <a:rPr lang="cs-CZ" smtClean="0"/>
              <a:t>11.02.2020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B17868D-13AD-44F6-98CF-302EB9BCB8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886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EB6911-5496-4FA0-A25E-FF8B94B23C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is our direction </a:t>
            </a:r>
            <a:r>
              <a:rPr lang="cs-CZ" dirty="0"/>
              <a:t>in</a:t>
            </a:r>
            <a:r>
              <a:rPr lang="en-US" dirty="0"/>
              <a:t> traffic?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59CA7B3-889F-4840-A086-1AF23F9B21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000" dirty="0"/>
              <a:t>Lukáš Vacek and Václav Kučera</a:t>
            </a:r>
          </a:p>
          <a:p>
            <a:r>
              <a:rPr lang="cs-CZ" sz="1600" dirty="0"/>
              <a:t>GACR Project 20-01074S</a:t>
            </a:r>
          </a:p>
        </p:txBody>
      </p:sp>
    </p:spTree>
    <p:extLst>
      <p:ext uri="{BB962C8B-B14F-4D97-AF65-F5344CB8AC3E}">
        <p14:creationId xmlns:p14="http://schemas.microsoft.com/office/powerpoint/2010/main" val="3304256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EC337E95-0587-4DF5-8011-48EBFBA1A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r>
              <a:rPr lang="en-US" sz="4400" dirty="0"/>
              <a:t>Our problem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F3D38B60-0A26-4E17-8F15-940B69DF60D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654294" y="816638"/>
                <a:ext cx="5572781" cy="5224724"/>
              </a:xfrm>
            </p:spPr>
            <p:txBody>
              <a:bodyPr anchor="ctr"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𝜌</m:t>
                      </m:r>
                      <m:d>
                        <m:d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d>
                        <m:d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  <m:d>
                            <m:d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d>
                            <m:d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F3D38B60-0A26-4E17-8F15-940B69DF60D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54294" y="816638"/>
                <a:ext cx="5572781" cy="5224724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4318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F6FC26-4BD1-4EC5-9431-6E4B84E15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Numerical flow in the junction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42AEBA4D-1379-4152-A6E5-A182953DCC9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9967" y="2405891"/>
            <a:ext cx="6235482" cy="3390828"/>
          </a:xfrm>
          <a:prstGeom prst="rect">
            <a:avLst/>
          </a:prstGeom>
        </p:spPr>
      </p:pic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6AD9BD0-67D1-44CB-BCA1-9D0DFDC340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45450" y="2608913"/>
            <a:ext cx="3559444" cy="1640173"/>
          </a:xfrm>
        </p:spPr>
        <p:txBody>
          <a:bodyPr/>
          <a:lstStyle/>
          <a:p>
            <a:r>
              <a:rPr lang="en-US" dirty="0"/>
              <a:t>Unique approach</a:t>
            </a:r>
          </a:p>
          <a:p>
            <a:r>
              <a:rPr lang="en-US" dirty="0"/>
              <a:t>Some advantages</a:t>
            </a:r>
          </a:p>
          <a:p>
            <a:r>
              <a:rPr lang="en-US" dirty="0"/>
              <a:t>Some disadvantages</a:t>
            </a:r>
          </a:p>
          <a:p>
            <a:r>
              <a:rPr lang="en-US" dirty="0"/>
              <a:t>We will finish the paper soon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8212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85D6D2-8752-4D9B-80BE-D34BBE3B2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253" y="1399141"/>
            <a:ext cx="3109410" cy="757354"/>
          </a:xfrm>
        </p:spPr>
        <p:txBody>
          <a:bodyPr/>
          <a:lstStyle/>
          <a:p>
            <a:r>
              <a:rPr lang="en-US" dirty="0"/>
              <a:t>Multiple fluids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F0C9D43D-ED24-47C7-A4E9-F4A5BCB9B52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9292" y="603436"/>
            <a:ext cx="5784931" cy="289830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EF34BF64-A7A2-438F-9E53-FA33C1353D73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1" y="3632155"/>
                <a:ext cx="10245436" cy="245691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cs-CZ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cs-CZ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f>
                            <m:fPr>
                              <m:ctrlPr>
                                <a:rPr lang="cs-CZ" b="0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b="0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d>
                                <m:dPr>
                                  <m:ctrlPr>
                                    <a:rPr lang="cs-CZ" b="0" i="1" smtClean="0">
                                      <a:solidFill>
                                        <a:schemeClr val="tx1">
                                          <a:lumMod val="75000"/>
                                          <a:lumOff val="2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cs-CZ" b="0" i="1" smtClean="0">
                                          <a:solidFill>
                                            <a:srgbClr val="0070C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b="0" i="1" smtClean="0">
                                          <a:solidFill>
                                            <a:srgbClr val="0070C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  <m:sub>
                                      <m:r>
                                        <a:rPr lang="cs-CZ" b="0" i="1" smtClean="0">
                                          <a:solidFill>
                                            <a:srgbClr val="0070C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cs-CZ" b="0" i="1" smtClean="0">
                                      <a:solidFill>
                                        <a:schemeClr val="tx1">
                                          <a:lumMod val="75000"/>
                                          <a:lumOff val="2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cs-CZ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cs-CZ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r>
                                <a:rPr lang="cs-CZ" b="0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den>
                          </m:f>
                          <m:nary>
                            <m:naryPr>
                              <m:limLoc m:val="undOvr"/>
                              <m:ctrlPr>
                                <a:rPr lang="cs-CZ" b="0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Ω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cs-CZ" b="0" i="1" smtClean="0">
                                      <a:solidFill>
                                        <a:schemeClr val="tx1">
                                          <a:lumMod val="75000"/>
                                          <a:lumOff val="2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b="0" i="1" smtClean="0">
                                      <a:solidFill>
                                        <a:schemeClr val="tx1">
                                          <a:lumMod val="75000"/>
                                          <a:lumOff val="2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cs-CZ" b="0" i="1" smtClean="0">
                                      <a:solidFill>
                                        <a:schemeClr val="tx1">
                                          <a:lumMod val="75000"/>
                                          <a:lumOff val="2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cs-CZ" b="0" i="1" smtClean="0">
                                      <a:solidFill>
                                        <a:schemeClr val="tx1">
                                          <a:lumMod val="75000"/>
                                          <a:lumOff val="2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b="0" i="1" smtClean="0">
                                      <a:solidFill>
                                        <a:schemeClr val="tx1">
                                          <a:lumMod val="75000"/>
                                          <a:lumOff val="2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cs-CZ" b="0" i="1" smtClean="0">
                                      <a:solidFill>
                                        <a:schemeClr val="tx1">
                                          <a:lumMod val="75000"/>
                                          <a:lumOff val="2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cs-CZ" b="0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  <m:r>
                        <a:rPr lang="cs-CZ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chr m:val="∑"/>
                          <m:supHide m:val="on"/>
                          <m:ctrlPr>
                            <a:rPr lang="cs-CZ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cs-CZ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  <m:r>
                            <a:rPr lang="cs-CZ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∈</m:t>
                          </m:r>
                          <m:sSub>
                            <m:sSubPr>
                              <m:ctrlPr>
                                <a:rPr lang="cs-CZ" b="0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𝒯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sub>
                          </m:sSub>
                        </m:sub>
                        <m:sup/>
                        <m:e>
                          <m:nary>
                            <m:naryPr>
                              <m:limLoc m:val="undOvr"/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sub>
                            <m:sup/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  <m:d>
                                <m:d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cs-CZ" b="0" i="1" smtClean="0">
                                          <a:solidFill>
                                            <a:srgbClr val="0070C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b="0" i="1" smtClean="0">
                                          <a:solidFill>
                                            <a:srgbClr val="0070C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𝜌</m:t>
                                      </m:r>
                                    </m:e>
                                    <m:sub>
                                      <m:r>
                                        <a:rPr lang="cs-CZ" b="0" i="1" smtClean="0">
                                          <a:solidFill>
                                            <a:srgbClr val="0070C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cs-CZ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𝜌</m:t>
                                      </m:r>
                                    </m:e>
                                    <m:sub>
                                      <m:r>
                                        <a:rPr lang="cs-CZ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  <m:sSubSup>
                                <m:sSubSup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  <m:sup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  <m:r>
                        <a:rPr lang="cs-CZ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supHide m:val="on"/>
                          <m:ctrlPr>
                            <a:rPr lang="cs-CZ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cs-CZ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cs-CZ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∈</m:t>
                          </m:r>
                          <m:sSub>
                            <m:sSubPr>
                              <m:ctrlPr>
                                <a:rPr lang="cs-CZ" b="0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7"/>
                                </m:rPr>
                                <a:rPr lang="cs-CZ" b="0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ℱ</m:t>
                              </m:r>
                            </m:e>
                            <m:sub>
                              <m:r>
                                <m:rPr>
                                  <m:brk m:alnAt="7"/>
                                </m:rPr>
                                <a:rPr lang="cs-CZ" b="0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sub>
                          </m:sSub>
                        </m:sub>
                        <m:sup/>
                        <m:e>
                          <m:r>
                            <a:rPr lang="cs-CZ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  <m:d>
                            <m:dPr>
                              <m:ctrlPr>
                                <a:rPr lang="cs-CZ" b="0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cs-CZ" b="0" i="1" smtClean="0">
                                      <a:solidFill>
                                        <a:schemeClr val="tx1">
                                          <a:lumMod val="75000"/>
                                          <a:lumOff val="2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b="0" i="1" smtClean="0">
                                          <a:solidFill>
                                            <a:schemeClr val="tx1">
                                              <a:lumMod val="75000"/>
                                              <a:lumOff val="2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cs-CZ" b="0" i="1" smtClean="0">
                                              <a:solidFill>
                                                <a:srgbClr val="0070C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b="0" i="1" smtClean="0">
                                              <a:solidFill>
                                                <a:srgbClr val="0070C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𝜌</m:t>
                                          </m:r>
                                        </m:e>
                                        <m:sub>
                                          <m:r>
                                            <a:rPr lang="cs-CZ" b="0" i="1" smtClean="0">
                                              <a:solidFill>
                                                <a:srgbClr val="0070C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cs-CZ" b="0" i="1" smtClean="0">
                                          <a:solidFill>
                                            <a:schemeClr val="tx1">
                                              <a:lumMod val="75000"/>
                                              <a:lumOff val="2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sSub>
                                        <m:sSubPr>
                                          <m:ctrlPr>
                                            <a:rPr lang="cs-CZ" b="0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b="0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𝜌</m:t>
                                          </m:r>
                                        </m:e>
                                        <m:sub>
                                          <m:r>
                                            <a:rPr lang="cs-CZ" b="0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d>
                                    <m:dPr>
                                      <m:ctrlPr>
                                        <a:rPr lang="cs-CZ" b="0" i="1" smtClean="0">
                                          <a:solidFill>
                                            <a:schemeClr val="tx1">
                                              <a:lumMod val="75000"/>
                                              <a:lumOff val="2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b="0" i="1" smtClean="0">
                                          <a:solidFill>
                                            <a:schemeClr val="tx1">
                                              <a:lumMod val="75000"/>
                                              <a:lumOff val="2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𝐿</m:t>
                                      </m:r>
                                    </m:e>
                                  </m:d>
                                </m:sup>
                              </m:sSup>
                              <m:r>
                                <a:rPr lang="cs-CZ" b="0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p>
                                <m:sSupPr>
                                  <m:ctrlPr>
                                    <a:rPr lang="cs-CZ" b="0" i="1" smtClean="0">
                                      <a:solidFill>
                                        <a:schemeClr val="tx1">
                                          <a:lumMod val="75000"/>
                                          <a:lumOff val="2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b="0" i="1" smtClean="0">
                                          <a:solidFill>
                                            <a:schemeClr val="tx1">
                                              <a:lumMod val="75000"/>
                                              <a:lumOff val="2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cs-CZ" b="0" i="1" smtClean="0">
                                              <a:solidFill>
                                                <a:srgbClr val="0070C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b="0" i="1" smtClean="0">
                                              <a:solidFill>
                                                <a:srgbClr val="0070C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𝜌</m:t>
                                          </m:r>
                                        </m:e>
                                        <m:sub>
                                          <m:r>
                                            <a:rPr lang="cs-CZ" b="0" i="1" smtClean="0">
                                              <a:solidFill>
                                                <a:srgbClr val="0070C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cs-CZ" b="0" i="1" smtClean="0">
                                          <a:solidFill>
                                            <a:schemeClr val="tx1">
                                              <a:lumMod val="75000"/>
                                              <a:lumOff val="2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sSub>
                                        <m:sSubPr>
                                          <m:ctrlPr>
                                            <a:rPr lang="cs-CZ" b="0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b="0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𝜌</m:t>
                                          </m:r>
                                        </m:e>
                                        <m:sub>
                                          <m:r>
                                            <a:rPr lang="cs-CZ" b="0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d>
                                    <m:dPr>
                                      <m:ctrlPr>
                                        <a:rPr lang="cs-CZ" b="0" i="1" smtClean="0">
                                          <a:solidFill>
                                            <a:schemeClr val="tx1">
                                              <a:lumMod val="75000"/>
                                              <a:lumOff val="2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b="0" i="1" smtClean="0">
                                          <a:solidFill>
                                            <a:schemeClr val="tx1">
                                              <a:lumMod val="75000"/>
                                              <a:lumOff val="2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</m:d>
                                </m:sup>
                              </m:sSup>
                              <m:r>
                                <a:rPr lang="cs-CZ" b="0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</m:e>
                      </m:nary>
                      <m:d>
                        <m:dPr>
                          <m:begChr m:val="["/>
                          <m:endChr m:val="]"/>
                          <m:ctrlPr>
                            <a:rPr lang="cs-CZ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b="0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  <m:r>
                        <a:rPr lang="cs-CZ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cs-CZ" b="0" i="1" dirty="0">
                  <a:solidFill>
                    <a:srgbClr val="0070C0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cs-CZ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cs-CZ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cs-CZ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cs-CZ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cs-CZ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cs-CZ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cs-CZ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sSub>
                            <m:sSubPr>
                              <m:ctrlPr>
                                <a:rPr lang="cs-CZ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cs-CZ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cs-CZ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cs-CZ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cs-CZ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cs-CZ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cs-CZ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cs-CZ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cs-CZ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cs-CZ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cs-CZ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cs-CZ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cs-CZ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cs-CZ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cs-CZ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EF34BF64-A7A2-438F-9E53-FA33C1353D7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1" y="3632155"/>
                <a:ext cx="10245436" cy="2456918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6144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A40F7A-22C0-4911-9318-FF360A9A5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Pseudo 2D junction</a:t>
            </a:r>
          </a:p>
        </p:txBody>
      </p:sp>
      <p:pic>
        <p:nvPicPr>
          <p:cNvPr id="5" name="Zástupný obsah 4" descr="Obsah obrázku červená, lyžování, držení, muž&#10;&#10;Popis byl vytvořen automaticky">
            <a:extLst>
              <a:ext uri="{FF2B5EF4-FFF2-40B4-BE49-F238E27FC236}">
                <a16:creationId xmlns:a16="http://schemas.microsoft.com/office/drawing/2014/main" id="{26E251AB-9ECE-4B14-9F4E-BBCFE876A9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2716175"/>
            <a:ext cx="9052108" cy="1425649"/>
          </a:xfrm>
        </p:spPr>
      </p:pic>
    </p:spTree>
    <p:extLst>
      <p:ext uri="{BB962C8B-B14F-4D97-AF65-F5344CB8AC3E}">
        <p14:creationId xmlns:p14="http://schemas.microsoft.com/office/powerpoint/2010/main" val="3824492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0884F175-9D23-496E-80AC-F3D2FD5410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2D4B7B8-5AFE-4B32-A805-72EC571E6F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57D13B2-7A74-4788-8689-5EDB2DA868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23">
              <a:extLst>
                <a:ext uri="{FF2B5EF4-FFF2-40B4-BE49-F238E27FC236}">
                  <a16:creationId xmlns:a16="http://schemas.microsoft.com/office/drawing/2014/main" id="{66964837-B2CC-483D-BEDA-4BB1901BCC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5">
              <a:extLst>
                <a:ext uri="{FF2B5EF4-FFF2-40B4-BE49-F238E27FC236}">
                  <a16:creationId xmlns:a16="http://schemas.microsoft.com/office/drawing/2014/main" id="{77D4E216-8B6C-4A3B-AF75-3016320F6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CDD4EA12-82D2-47D7-8742-8F4746AA6F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7">
              <a:extLst>
                <a:ext uri="{FF2B5EF4-FFF2-40B4-BE49-F238E27FC236}">
                  <a16:creationId xmlns:a16="http://schemas.microsoft.com/office/drawing/2014/main" id="{115B7F7E-4C23-429B-A947-A5B436DB2D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8">
              <a:extLst>
                <a:ext uri="{FF2B5EF4-FFF2-40B4-BE49-F238E27FC236}">
                  <a16:creationId xmlns:a16="http://schemas.microsoft.com/office/drawing/2014/main" id="{A6B03A29-0A21-40D4-87E4-3C41D6F54C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9">
              <a:extLst>
                <a:ext uri="{FF2B5EF4-FFF2-40B4-BE49-F238E27FC236}">
                  <a16:creationId xmlns:a16="http://schemas.microsoft.com/office/drawing/2014/main" id="{6C871F60-4E5A-449A-B6D8-1F58C12EE3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Isosceles Triangle 24">
              <a:extLst>
                <a:ext uri="{FF2B5EF4-FFF2-40B4-BE49-F238E27FC236}">
                  <a16:creationId xmlns:a16="http://schemas.microsoft.com/office/drawing/2014/main" id="{3182795B-2BFA-4D7B-BE85-701A73E253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5">
              <a:extLst>
                <a:ext uri="{FF2B5EF4-FFF2-40B4-BE49-F238E27FC236}">
                  <a16:creationId xmlns:a16="http://schemas.microsoft.com/office/drawing/2014/main" id="{810B9E5C-2AE2-4B4E-916F-F954F2AA8A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BB5C143C-F392-4C62-9F67-8FFB52C88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065" y="609600"/>
            <a:ext cx="2930518" cy="13208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/>
              <a:t>Fundamental diagrams based on micromodel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1FBF89B3-962E-4B29-B446-92178678C0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1361" y="3681413"/>
            <a:ext cx="2930517" cy="235994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cs-CZ" dirty="0"/>
              <a:t>SUMO</a:t>
            </a:r>
          </a:p>
          <a:p>
            <a:r>
              <a:rPr lang="en-US" dirty="0"/>
              <a:t>Cooperation with ČVUT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E33E0E9D-B745-456F-9A67-B06340083D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4830420" y="609600"/>
            <a:ext cx="3468996" cy="2601747"/>
          </a:xfrm>
          <a:prstGeom prst="rect">
            <a:avLst/>
          </a:prstGeom>
        </p:spPr>
      </p:pic>
      <p:pic>
        <p:nvPicPr>
          <p:cNvPr id="9" name="Zástupný obsah 8" descr="Obsah obrázku mapa&#10;&#10;Popis byl vytvořen automaticky">
            <a:extLst>
              <a:ext uri="{FF2B5EF4-FFF2-40B4-BE49-F238E27FC236}">
                <a16:creationId xmlns:a16="http://schemas.microsoft.com/office/drawing/2014/main" id="{AB3D1C9B-FEB7-407B-9F83-093422B927E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0025" y="3439020"/>
            <a:ext cx="3469788" cy="2602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91337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72</Words>
  <Application>Microsoft Office PowerPoint</Application>
  <PresentationFormat>Širokoúhlá obrazovka</PresentationFormat>
  <Paragraphs>18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Cambria Math</vt:lpstr>
      <vt:lpstr>Trebuchet MS</vt:lpstr>
      <vt:lpstr>Wingdings 3</vt:lpstr>
      <vt:lpstr>Fazeta</vt:lpstr>
      <vt:lpstr>What is our direction in traffic?</vt:lpstr>
      <vt:lpstr>Our problem</vt:lpstr>
      <vt:lpstr>Numerical flow in the junction</vt:lpstr>
      <vt:lpstr>Multiple fluids</vt:lpstr>
      <vt:lpstr>Pseudo 2D junction</vt:lpstr>
      <vt:lpstr>Fundamental diagrams based on micromodel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our direction of traffic?</dc:title>
  <dc:creator>Lukáš Vacek</dc:creator>
  <cp:lastModifiedBy>Lukáš Vacek</cp:lastModifiedBy>
  <cp:revision>13</cp:revision>
  <dcterms:created xsi:type="dcterms:W3CDTF">2020-02-10T18:15:54Z</dcterms:created>
  <dcterms:modified xsi:type="dcterms:W3CDTF">2020-02-11T09:37:57Z</dcterms:modified>
</cp:coreProperties>
</file>